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74" r:id="rId2"/>
    <p:sldId id="267" r:id="rId3"/>
    <p:sldId id="272" r:id="rId4"/>
    <p:sldId id="271" r:id="rId5"/>
    <p:sldId id="268" r:id="rId6"/>
    <p:sldId id="265" r:id="rId7"/>
    <p:sldId id="269" r:id="rId8"/>
    <p:sldId id="273" r:id="rId9"/>
    <p:sldId id="275" r:id="rId10"/>
    <p:sldId id="276"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1B9D"/>
    <a:srgbClr val="00FFFF"/>
    <a:srgbClr val="66FF33"/>
    <a:srgbClr val="FF0066"/>
    <a:srgbClr val="FFFF00"/>
    <a:srgbClr val="00FF00"/>
    <a:srgbClr val="D11CE4"/>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E9D3-580B-4F63-9786-9F6593C4F2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8D376B-F7F3-4240-9470-50CF9A5748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7C8E905-DCE4-4D19-89DC-BA8E5C187DB2}"/>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249B378E-D422-463A-AE44-2ACCBAA98F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F8F57F-4E48-4BE6-829C-50E5D89E1D76}"/>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3449283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A0433-1CFB-4B18-84D5-F116B83A6D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2C188B-79E5-4A2D-8D8D-D37223E706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86EC58-E1DE-4B22-AE61-9F66DE8472EC}"/>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764FC937-C2E7-4F8E-9EC4-142573967B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955C39-F176-4519-94E6-684BD2AF2603}"/>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1252734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C3742A-9236-4371-A20E-7EC429BF5FC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630609-0B99-4396-A061-3C51ABCB17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AEFA95-6157-4136-A48B-624E025B233D}"/>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94A76971-D661-4D59-9427-37D098DEC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6EB766-0F0B-4C5E-8324-2431167F85B0}"/>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358629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7D4F2-3721-411F-ACF2-A0CBBE1941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90E65D-2D9D-408C-A7C2-0717423470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0ADAC-06F4-408B-95E7-A257FEE4AE56}"/>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316A1671-E000-40DF-9671-C3441DD68D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0EA934-92D3-4658-A7B7-1909D047D251}"/>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113176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A425A-1213-4718-B6D7-6A6685DF37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CF104F-0C59-457A-8798-F1B147FC25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4741B0-DE65-43DF-A74B-BE070198D935}"/>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13908144-9598-46E6-B3B5-4494642FB5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7C7C4A-3FED-4F15-989E-4421568DECA3}"/>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22270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BC550-D6EA-47F4-B477-A62A2E238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3D87C-4F22-41B0-B425-6923102833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53BC61-CFF4-4DA9-A502-2FE37CFE65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2E9540-59FD-4644-9211-8B3520320EF2}"/>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6" name="Footer Placeholder 5">
            <a:extLst>
              <a:ext uri="{FF2B5EF4-FFF2-40B4-BE49-F238E27FC236}">
                <a16:creationId xmlns:a16="http://schemas.microsoft.com/office/drawing/2014/main" id="{29DEBE4A-AA7B-49D7-A812-49CB2E391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0C3486-A808-48BD-AA3A-3284856D0962}"/>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19570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E5CB0-0301-481B-82CE-E44F0CAB1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5E4DD-8808-4F5B-A534-AF91657F5E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9EFEF4-1A0E-4BAD-A2CD-7A3DB09049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9116F6-CEA3-4A9F-9F12-4A31E973C0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1DA6B7-56B3-4A6C-82D7-D726F9152B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97EB21-4D14-483B-85B5-56F38E0BA35D}"/>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8" name="Footer Placeholder 7">
            <a:extLst>
              <a:ext uri="{FF2B5EF4-FFF2-40B4-BE49-F238E27FC236}">
                <a16:creationId xmlns:a16="http://schemas.microsoft.com/office/drawing/2014/main" id="{E048DA15-62F3-485E-B742-D7B4C869D6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618A20-0591-466A-9BC5-6A8781BDD7C7}"/>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393200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B638C-2BAC-41E8-B564-0C69BA4E04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4CC5F8E-07E2-4CBE-AEA9-1C4017809E80}"/>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4" name="Footer Placeholder 3">
            <a:extLst>
              <a:ext uri="{FF2B5EF4-FFF2-40B4-BE49-F238E27FC236}">
                <a16:creationId xmlns:a16="http://schemas.microsoft.com/office/drawing/2014/main" id="{D01D9941-D174-4248-8F3A-22DA010C62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5A4685-2A71-4CE0-B04A-0DBB391EA353}"/>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371510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2D7760-D7DD-4412-AF83-8737EBFBDC5C}"/>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3" name="Footer Placeholder 2">
            <a:extLst>
              <a:ext uri="{FF2B5EF4-FFF2-40B4-BE49-F238E27FC236}">
                <a16:creationId xmlns:a16="http://schemas.microsoft.com/office/drawing/2014/main" id="{647B0BCA-9C04-4DA9-B0EE-4176502AE6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50DCBF-7E94-4945-BF40-B92BDDD332D5}"/>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242818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6911-5F05-45F4-848A-A59C9203BE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01447E-B80D-4CB5-BE0D-7C66022A8D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2630F2-BDBC-4759-A5A4-6908E445E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E45F35-4F13-4A56-881E-6C50E52A675D}"/>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6" name="Footer Placeholder 5">
            <a:extLst>
              <a:ext uri="{FF2B5EF4-FFF2-40B4-BE49-F238E27FC236}">
                <a16:creationId xmlns:a16="http://schemas.microsoft.com/office/drawing/2014/main" id="{EEF1AC6D-B083-4595-BFF0-4D8136E537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DC18D1-6975-4FED-9A14-50FCD0B882A3}"/>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2905188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BE744-D0B7-4401-8190-C81D74141B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C29E27-5392-4ED9-B0F5-AA24290118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91415E-1565-4796-B7FA-A48B39956E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4ED893-E67B-4254-BF98-BB51C1FEDE83}"/>
              </a:ext>
            </a:extLst>
          </p:cNvPr>
          <p:cNvSpPr>
            <a:spLocks noGrp="1"/>
          </p:cNvSpPr>
          <p:nvPr>
            <p:ph type="dt" sz="half" idx="10"/>
          </p:nvPr>
        </p:nvSpPr>
        <p:spPr/>
        <p:txBody>
          <a:bodyPr/>
          <a:lstStyle/>
          <a:p>
            <a:fld id="{9C5FA3D8-00A4-4789-AB68-DFF46E57F08C}" type="datetimeFigureOut">
              <a:rPr lang="en-US" smtClean="0"/>
              <a:t>4/3/2020</a:t>
            </a:fld>
            <a:endParaRPr lang="en-US"/>
          </a:p>
        </p:txBody>
      </p:sp>
      <p:sp>
        <p:nvSpPr>
          <p:cNvPr id="6" name="Footer Placeholder 5">
            <a:extLst>
              <a:ext uri="{FF2B5EF4-FFF2-40B4-BE49-F238E27FC236}">
                <a16:creationId xmlns:a16="http://schemas.microsoft.com/office/drawing/2014/main" id="{1B9020F8-E8B4-4B0E-A887-0948562A3E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534A9E-623F-4230-BABC-4B5034070938}"/>
              </a:ext>
            </a:extLst>
          </p:cNvPr>
          <p:cNvSpPr>
            <a:spLocks noGrp="1"/>
          </p:cNvSpPr>
          <p:nvPr>
            <p:ph type="sldNum" sz="quarter" idx="12"/>
          </p:nvPr>
        </p:nvSpPr>
        <p:spPr/>
        <p:txBody>
          <a:bodyPr/>
          <a:lstStyle/>
          <a:p>
            <a:fld id="{035D62EB-98A6-46F2-B329-2B8155AFA653}" type="slidenum">
              <a:rPr lang="en-US" smtClean="0"/>
              <a:t>‹#›</a:t>
            </a:fld>
            <a:endParaRPr lang="en-US"/>
          </a:p>
        </p:txBody>
      </p:sp>
    </p:spTree>
    <p:extLst>
      <p:ext uri="{BB962C8B-B14F-4D97-AF65-F5344CB8AC3E}">
        <p14:creationId xmlns:p14="http://schemas.microsoft.com/office/powerpoint/2010/main" val="154070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93E771-1A96-4DC9-B776-0A489F3C60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7A9472-AC98-42A0-A1FA-1DC643D2F5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4B0E2-B413-4FAC-AAA5-1A39B9B480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FA3D8-00A4-4789-AB68-DFF46E57F08C}" type="datetimeFigureOut">
              <a:rPr lang="en-US" smtClean="0"/>
              <a:t>4/3/2020</a:t>
            </a:fld>
            <a:endParaRPr lang="en-US"/>
          </a:p>
        </p:txBody>
      </p:sp>
      <p:sp>
        <p:nvSpPr>
          <p:cNvPr id="5" name="Footer Placeholder 4">
            <a:extLst>
              <a:ext uri="{FF2B5EF4-FFF2-40B4-BE49-F238E27FC236}">
                <a16:creationId xmlns:a16="http://schemas.microsoft.com/office/drawing/2014/main" id="{3644D08C-E978-456E-A91D-32D3F217E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20BA6AE-3874-44FC-BF19-1A5D7A4BC7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D62EB-98A6-46F2-B329-2B8155AFA653}" type="slidenum">
              <a:rPr lang="en-US" smtClean="0"/>
              <a:t>‹#›</a:t>
            </a:fld>
            <a:endParaRPr lang="en-US"/>
          </a:p>
        </p:txBody>
      </p:sp>
    </p:spTree>
    <p:extLst>
      <p:ext uri="{BB962C8B-B14F-4D97-AF65-F5344CB8AC3E}">
        <p14:creationId xmlns:p14="http://schemas.microsoft.com/office/powerpoint/2010/main" val="389410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google.com.mx/url?sa=i&amp;url=http://clipart-library.com/great-job-cliparts.html&amp;psig=AOvVaw07CQqpmUm4L4zT_qUw--gg&amp;ust=1584715537970000&amp;source=images&amp;cd=vfe&amp;ved=0CAIQjRxqFwoTCMD55cnjpugCFQAAAAAdAAAAABA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orldatlas.com/articles/the-largest-art-museums-in-the-world.html" TargetMode="External"/><Relationship Id="rId2" Type="http://schemas.openxmlformats.org/officeDocument/2006/relationships/hyperlink" Target="https://www.bl.uk/visit/reading-rooms" TargetMode="External"/><Relationship Id="rId1" Type="http://schemas.openxmlformats.org/officeDocument/2006/relationships/slideLayout" Target="../slideLayouts/slideLayout2.xml"/><Relationship Id="rId5" Type="http://schemas.openxmlformats.org/officeDocument/2006/relationships/hyperlink" Target="https://en.wikipedia.org/wiki/First_World_Hotel_&amp;_Plaza" TargetMode="External"/><Relationship Id="rId4" Type="http://schemas.openxmlformats.org/officeDocument/2006/relationships/hyperlink" Target="https://www.worldatlas.com/articles/the-largest-churches-in-the-world.html" TargetMode="External"/></Relationships>
</file>

<file path=ppt/slides/_rels/slide2.xml.rels><?xml version="1.0" encoding="UTF-8" standalone="yes" ?><Relationships xmlns="http://schemas.openxmlformats.org/package/2006/relationships"><Relationship Id="rId2" Target="../media/image1.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arget="../media/image2.jpeg" Type="http://schemas.openxmlformats.org/officeDocument/2006/relationships/image"/><Relationship Id="rId1" Target="../slideLayouts/slideLayout2.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hyperlink" Target="https://openclipart.org/detail/10310/boy"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www.eslgamesplus.com/places-around-esl-vocabulary-interactive-hangman-game/" TargetMode="External"/><Relationship Id="rId4" Type="http://schemas.openxmlformats.org/officeDocument/2006/relationships/hyperlink" Target="https://www.freddiesville.com/games/places-around-vocabulary-word-search-puzzle-onlin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quia.com/quiz/7650126.html" TargetMode="External"/><Relationship Id="rId1" Type="http://schemas.openxmlformats.org/officeDocument/2006/relationships/slideLayout" Target="../slideLayouts/slideLayout2.xml"/><Relationship Id="rId4" Type="http://schemas.openxmlformats.org/officeDocument/2006/relationships/hyperlink" Target="https://openclipart.org/detail/10310/boy"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worldatlas.com/articles/which-is-the-largest-cinema-in-the-world.html" TargetMode="External"/><Relationship Id="rId2" Type="http://schemas.openxmlformats.org/officeDocument/2006/relationships/hyperlink" Target="https://www.worldatlas.com/articles/which-is-the-oldest-theater-in-the-world.html" TargetMode="External"/><Relationship Id="rId1" Type="http://schemas.openxmlformats.org/officeDocument/2006/relationships/slideLayout" Target="../slideLayouts/slideLayout2.xml"/><Relationship Id="rId4" Type="http://schemas.openxmlformats.org/officeDocument/2006/relationships/hyperlink" Target="http://www.bbc.com/travel/story/20181101-in-egypt-the-worlds-largest-archaeology-museu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F5C081D-EEE1-4588-A466-7FDB0623573F}"/>
              </a:ext>
            </a:extLst>
          </p:cNvPr>
          <p:cNvSpPr>
            <a:spLocks noGrp="1"/>
          </p:cNvSpPr>
          <p:nvPr>
            <p:ph type="title"/>
          </p:nvPr>
        </p:nvSpPr>
        <p:spPr>
          <a:xfrm>
            <a:off x="838200" y="1870393"/>
            <a:ext cx="10515600" cy="1325563"/>
          </a:xfrm>
          <a:solidFill>
            <a:schemeClr val="bg1"/>
          </a:solidFill>
        </p:spPr>
        <p:txBody>
          <a:bodyPr>
            <a:normAutofit/>
          </a:bodyPr>
          <a:lstStyle/>
          <a:p>
            <a:pPr algn="ctr"/>
            <a:r>
              <a:rPr lang="en-US" sz="6600" b="1" dirty="0">
                <a:solidFill>
                  <a:srgbClr val="FF0066"/>
                </a:solidFill>
              </a:rPr>
              <a:t>Places in a town</a:t>
            </a:r>
            <a:endParaRPr lang="en-US" sz="6600" b="1" dirty="0">
              <a:solidFill>
                <a:srgbClr val="FF006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endParaRPr lang="en-US" dirty="0"/>
          </a:p>
          <a:p>
            <a:endParaRPr lang="el-GR" dirty="0"/>
          </a:p>
        </p:txBody>
      </p:sp>
    </p:spTree>
    <p:extLst>
      <p:ext uri="{BB962C8B-B14F-4D97-AF65-F5344CB8AC3E}">
        <p14:creationId xmlns:p14="http://schemas.microsoft.com/office/powerpoint/2010/main" val="4067456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1026" name="Picture 2" descr="Αποτέλεσμα εικόνας για good job free clip art">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39646" y="1294228"/>
            <a:ext cx="8112708" cy="5148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037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Images courtesy of:</a:t>
            </a:r>
            <a:br>
              <a:rPr lang="en-US" dirty="0"/>
            </a:br>
            <a:endParaRPr lang="el-GR" dirty="0"/>
          </a:p>
        </p:txBody>
      </p:sp>
      <p:sp>
        <p:nvSpPr>
          <p:cNvPr id="4" name="Content Placeholder 3"/>
          <p:cNvSpPr>
            <a:spLocks noGrp="1"/>
          </p:cNvSpPr>
          <p:nvPr>
            <p:ph idx="1"/>
          </p:nvPr>
        </p:nvSpPr>
        <p:spPr/>
        <p:txBody>
          <a:bodyPr/>
          <a:lstStyle/>
          <a:p>
            <a:r>
              <a:rPr lang="en-US" dirty="0">
                <a:hlinkClick r:id="rId2"/>
              </a:rPr>
              <a:t>https://www.bl.uk/visit/reading-rooms</a:t>
            </a:r>
            <a:endParaRPr lang="en-US" dirty="0"/>
          </a:p>
          <a:p>
            <a:r>
              <a:rPr lang="en-US" dirty="0">
                <a:hlinkClick r:id="rId3"/>
              </a:rPr>
              <a:t>https://www.worldatlas.com/articles/the-largest-art-museums-in-the-world.html</a:t>
            </a:r>
            <a:endParaRPr lang="en-US" dirty="0"/>
          </a:p>
          <a:p>
            <a:r>
              <a:rPr lang="en-US" dirty="0">
                <a:hlinkClick r:id="rId4"/>
              </a:rPr>
              <a:t>https://www.worldatlas.com/articles/the-largest-churches-in-the-world.html</a:t>
            </a:r>
            <a:endParaRPr lang="en-US" dirty="0"/>
          </a:p>
          <a:p>
            <a:r>
              <a:rPr lang="en-US" dirty="0">
                <a:hlinkClick r:id="rId5"/>
              </a:rPr>
              <a:t>https://en.wikipedia.org/wiki/First_World_Hotel_%26_Plaza</a:t>
            </a:r>
            <a:endParaRPr lang="en-US" dirty="0"/>
          </a:p>
          <a:p>
            <a:endParaRPr lang="en-US" dirty="0"/>
          </a:p>
          <a:p>
            <a:endParaRPr lang="en-US" dirty="0"/>
          </a:p>
          <a:p>
            <a:endParaRPr lang="en-US" dirty="0"/>
          </a:p>
          <a:p>
            <a:endParaRPr lang="el-GR" dirty="0"/>
          </a:p>
        </p:txBody>
      </p:sp>
    </p:spTree>
    <p:extLst>
      <p:ext uri="{BB962C8B-B14F-4D97-AF65-F5344CB8AC3E}">
        <p14:creationId xmlns:p14="http://schemas.microsoft.com/office/powerpoint/2010/main" val="2630578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idx="1"/>
          </p:nvPr>
        </p:nvPicPr>
        <p:blipFill rotWithShape="1">
          <a:blip r:embed="rId2"/>
          <a:srcRect l="8370" t="22442" r="9545" b="14352"/>
          <a:stretch/>
        </p:blipFill>
        <p:spPr>
          <a:xfrm>
            <a:off x="691972" y="1969477"/>
            <a:ext cx="10808056" cy="4678979"/>
          </a:xfrm>
          <a:prstGeom prst="rect">
            <a:avLst/>
          </a:prstGeom>
        </p:spPr>
      </p:pic>
      <p:sp>
        <p:nvSpPr>
          <p:cNvPr id="5" name="Title 3">
            <a:extLst>
              <a:ext uri="{FF2B5EF4-FFF2-40B4-BE49-F238E27FC236}">
                <a16:creationId xmlns:a16="http://schemas.microsoft.com/office/drawing/2014/main" id="{654AE115-E917-4073-A1C5-5773190E1A6C}"/>
              </a:ext>
            </a:extLst>
          </p:cNvPr>
          <p:cNvSpPr>
            <a:spLocks noGrp="1"/>
          </p:cNvSpPr>
          <p:nvPr>
            <p:ph type="title"/>
          </p:nvPr>
        </p:nvSpPr>
        <p:spPr>
          <a:solidFill>
            <a:srgbClr val="FFFF00"/>
          </a:solidFill>
        </p:spPr>
        <p:txBody>
          <a:bodyPr vert="horz" lIns="91440" tIns="45720" rIns="91440" bIns="45720" rtlCol="0" anchor="ctr">
            <a:normAutofit/>
          </a:bodyPr>
          <a:lstStyle/>
          <a:p>
            <a:r>
              <a:rPr lang="en-US" sz="3700" b="1" dirty="0">
                <a:ln/>
                <a:effectLst>
                  <a:outerShdw blurRad="38100" dist="38100" dir="2700000" algn="tl">
                    <a:srgbClr val="000000">
                      <a:alpha val="43137"/>
                    </a:srgbClr>
                  </a:outerShdw>
                </a:effectLst>
              </a:rPr>
              <a:t>Let’s remember these:</a:t>
            </a:r>
            <a:r>
              <a:rPr lang="en-US" sz="3700" b="1" kern="1200" dirty="0">
                <a:ln/>
                <a:solidFill>
                  <a:srgbClr val="000000"/>
                </a:solidFill>
                <a:effectLst>
                  <a:outerShdw blurRad="38100" dist="38100" dir="2700000" algn="tl">
                    <a:srgbClr val="000000">
                      <a:alpha val="43137"/>
                    </a:srgbClr>
                  </a:outerShdw>
                </a:effectLst>
                <a:latin typeface="+mj-lt"/>
                <a:ea typeface="+mj-ea"/>
                <a:cs typeface="+mj-cs"/>
              </a:rPr>
              <a:t> </a:t>
            </a:r>
            <a:br>
              <a:rPr lang="en-US" sz="3700" b="1" kern="1200" dirty="0">
                <a:ln/>
                <a:solidFill>
                  <a:srgbClr val="000000"/>
                </a:solidFill>
                <a:effectLst>
                  <a:outerShdw blurRad="38100" dist="38100" dir="2700000" algn="tl">
                    <a:srgbClr val="000000">
                      <a:alpha val="43137"/>
                    </a:srgbClr>
                  </a:outerShdw>
                </a:effectLst>
                <a:latin typeface="+mj-lt"/>
                <a:ea typeface="+mj-ea"/>
                <a:cs typeface="+mj-cs"/>
              </a:rPr>
            </a:br>
            <a:endParaRPr lang="en-US" sz="3700" kern="1200" dirty="0">
              <a:solidFill>
                <a:srgbClr val="00000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1101938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8497" t="23350" r="27885" b="19426"/>
          <a:stretch/>
        </p:blipFill>
        <p:spPr>
          <a:xfrm>
            <a:off x="1111347" y="1817296"/>
            <a:ext cx="9752097" cy="4931775"/>
          </a:xfrm>
          <a:prstGeom prst="rect">
            <a:avLst/>
          </a:prstGeom>
        </p:spPr>
      </p:pic>
      <p:sp>
        <p:nvSpPr>
          <p:cNvPr id="5" name="Title 3">
            <a:extLst>
              <a:ext uri="{FF2B5EF4-FFF2-40B4-BE49-F238E27FC236}">
                <a16:creationId xmlns:a16="http://schemas.microsoft.com/office/drawing/2014/main" id="{654AE115-E917-4073-A1C5-5773190E1A6C}"/>
              </a:ext>
            </a:extLst>
          </p:cNvPr>
          <p:cNvSpPr>
            <a:spLocks noGrp="1"/>
          </p:cNvSpPr>
          <p:nvPr>
            <p:ph type="title"/>
          </p:nvPr>
        </p:nvSpPr>
        <p:spPr>
          <a:solidFill>
            <a:srgbClr val="FFFF00"/>
          </a:solidFill>
        </p:spPr>
        <p:txBody>
          <a:bodyPr vert="horz" lIns="91440" tIns="45720" rIns="91440" bIns="45720" rtlCol="0" anchor="ctr">
            <a:normAutofit/>
          </a:bodyPr>
          <a:lstStyle/>
          <a:p>
            <a:r>
              <a:rPr lang="en-US" sz="3700" b="1" dirty="0">
                <a:ln/>
                <a:effectLst>
                  <a:outerShdw blurRad="38100" dist="38100" dir="2700000" algn="tl">
                    <a:srgbClr val="000000">
                      <a:alpha val="43137"/>
                    </a:srgbClr>
                  </a:outerShdw>
                </a:effectLst>
              </a:rPr>
              <a:t>And these from last year:</a:t>
            </a:r>
            <a:r>
              <a:rPr lang="en-US" sz="3700" b="1" kern="1200" dirty="0">
                <a:ln/>
                <a:solidFill>
                  <a:srgbClr val="000000"/>
                </a:solidFill>
                <a:effectLst>
                  <a:outerShdw blurRad="38100" dist="38100" dir="2700000" algn="tl">
                    <a:srgbClr val="000000">
                      <a:alpha val="43137"/>
                    </a:srgbClr>
                  </a:outerShdw>
                </a:effectLst>
                <a:latin typeface="+mj-lt"/>
                <a:ea typeface="+mj-ea"/>
                <a:cs typeface="+mj-cs"/>
              </a:rPr>
              <a:t> </a:t>
            </a:r>
            <a:br>
              <a:rPr lang="en-US" sz="3700" b="1" kern="1200" dirty="0">
                <a:ln/>
                <a:solidFill>
                  <a:srgbClr val="000000"/>
                </a:solidFill>
                <a:effectLst>
                  <a:outerShdw blurRad="38100" dist="38100" dir="2700000" algn="tl">
                    <a:srgbClr val="000000">
                      <a:alpha val="43137"/>
                    </a:srgbClr>
                  </a:outerShdw>
                </a:effectLst>
                <a:latin typeface="+mj-lt"/>
                <a:ea typeface="+mj-ea"/>
                <a:cs typeface="+mj-cs"/>
              </a:rPr>
            </a:br>
            <a:endParaRPr lang="en-US" sz="3700" kern="1200" dirty="0">
              <a:solidFill>
                <a:srgbClr val="00000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092697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C081D-EEE1-4588-A466-7FDB0623573F}"/>
              </a:ext>
            </a:extLst>
          </p:cNvPr>
          <p:cNvSpPr>
            <a:spLocks noGrp="1"/>
          </p:cNvSpPr>
          <p:nvPr>
            <p:ph type="title"/>
          </p:nvPr>
        </p:nvSpPr>
        <p:spPr>
          <a:xfrm>
            <a:off x="1185573" y="173107"/>
            <a:ext cx="10306520" cy="1325563"/>
          </a:xfrm>
          <a:solidFill>
            <a:schemeClr val="bg1"/>
          </a:solidFill>
        </p:spPr>
        <p:txBody>
          <a:bodyPr>
            <a:normAutofit/>
          </a:bodyPr>
          <a:lstStyle/>
          <a:p>
            <a:pPr algn="ctr"/>
            <a:r>
              <a:rPr lang="en-US" sz="4000" b="1" dirty="0">
                <a:solidFill>
                  <a:srgbClr val="FF0066"/>
                </a:solidFill>
              </a:rPr>
              <a:t>Now </a:t>
            </a:r>
            <a:r>
              <a:rPr lang="en-US" sz="4000" b="1" dirty="0">
                <a:solidFill>
                  <a:srgbClr val="FF0066"/>
                </a:solidFill>
                <a:effectLst>
                  <a:outerShdw blurRad="38100" dist="38100" dir="2700000" algn="tl">
                    <a:srgbClr val="000000">
                      <a:alpha val="43137"/>
                    </a:srgbClr>
                  </a:outerShdw>
                </a:effectLst>
              </a:rPr>
              <a:t>LET’S  PLAY!</a:t>
            </a:r>
          </a:p>
        </p:txBody>
      </p:sp>
      <p:pic>
        <p:nvPicPr>
          <p:cNvPr id="6" name="Picture 5" descr="A picture containing room&#10;&#10;Description automatically generated">
            <a:extLst>
              <a:ext uri="{FF2B5EF4-FFF2-40B4-BE49-F238E27FC236}">
                <a16:creationId xmlns:a16="http://schemas.microsoft.com/office/drawing/2014/main" id="{D28FECDE-034E-4821-AA2D-205A9E34D944}"/>
              </a:ext>
            </a:extLst>
          </p:cNvPr>
          <p:cNvPicPr>
            <a:picLocks noChangeAspect="1"/>
          </p:cNvPicPr>
          <p:nvPr/>
        </p:nvPicPr>
        <p:blipFill rotWithShape="1">
          <a:blip r:embed="rId2" cstate="email">
            <a:extLst>
              <a:ext uri="{28A0092B-C50C-407E-A947-70E740481C1C}">
                <a14:useLocalDpi xmlns:a14="http://schemas.microsoft.com/office/drawing/2010/main"/>
              </a:ext>
              <a:ext uri="{837473B0-CC2E-450A-ABE3-18F120FF3D39}">
                <a1611:picAttrSrcUrl xmlns="" xmlns:a1611="http://schemas.microsoft.com/office/drawing/2016/11/main" r:id="rId3"/>
              </a:ext>
            </a:extLst>
          </a:blip>
          <a:srcRect r="-1"/>
          <a:stretch/>
        </p:blipFill>
        <p:spPr>
          <a:xfrm>
            <a:off x="879946" y="3909896"/>
            <a:ext cx="2119964" cy="2353502"/>
          </a:xfrm>
          <a:prstGeom prst="rect">
            <a:avLst/>
          </a:prstGeom>
        </p:spPr>
      </p:pic>
      <p:sp>
        <p:nvSpPr>
          <p:cNvPr id="3" name="Content Placeholder 2">
            <a:extLst>
              <a:ext uri="{FF2B5EF4-FFF2-40B4-BE49-F238E27FC236}">
                <a16:creationId xmlns:a16="http://schemas.microsoft.com/office/drawing/2014/main" id="{F5B14F11-E2F1-4399-B838-A71C70175A95}"/>
              </a:ext>
            </a:extLst>
          </p:cNvPr>
          <p:cNvSpPr>
            <a:spLocks noGrp="1"/>
          </p:cNvSpPr>
          <p:nvPr>
            <p:ph idx="1"/>
          </p:nvPr>
        </p:nvSpPr>
        <p:spPr>
          <a:xfrm>
            <a:off x="5367956" y="4413739"/>
            <a:ext cx="5471529" cy="2218302"/>
          </a:xfrm>
        </p:spPr>
        <p:txBody>
          <a:bodyPr>
            <a:normAutofit fontScale="92500" lnSpcReduction="10000"/>
          </a:bodyPr>
          <a:lstStyle/>
          <a:p>
            <a:pPr marL="0" indent="0">
              <a:buNone/>
            </a:pPr>
            <a:r>
              <a:rPr lang="en-US" sz="3200" dirty="0"/>
              <a:t>Click below to play a word search game: </a:t>
            </a:r>
          </a:p>
          <a:p>
            <a:pPr marL="0" indent="0">
              <a:buNone/>
            </a:pPr>
            <a:r>
              <a:rPr lang="en-US" sz="3200" dirty="0">
                <a:hlinkClick r:id="rId4"/>
              </a:rPr>
              <a:t>https://www.freddiesville.com/games/places-around-vocabulary-word-search-puzzle-online/</a:t>
            </a:r>
            <a:r>
              <a:rPr lang="en-US" sz="3200" dirty="0"/>
              <a:t> </a:t>
            </a:r>
          </a:p>
        </p:txBody>
      </p:sp>
      <p:sp>
        <p:nvSpPr>
          <p:cNvPr id="8" name="Thought Bubble: Cloud 7">
            <a:extLst>
              <a:ext uri="{FF2B5EF4-FFF2-40B4-BE49-F238E27FC236}">
                <a16:creationId xmlns:a16="http://schemas.microsoft.com/office/drawing/2014/main" id="{46357641-BCB2-4E20-9110-19076FB95EBE}"/>
              </a:ext>
            </a:extLst>
          </p:cNvPr>
          <p:cNvSpPr/>
          <p:nvPr/>
        </p:nvSpPr>
        <p:spPr>
          <a:xfrm>
            <a:off x="2756879" y="2620387"/>
            <a:ext cx="2119964" cy="1617226"/>
          </a:xfrm>
          <a:prstGeom prst="cloudCallout">
            <a:avLst>
              <a:gd name="adj1" fmla="val -58884"/>
              <a:gd name="adj2" fmla="val 57788"/>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FF00"/>
                </a:solidFill>
                <a:effectLst>
                  <a:outerShdw blurRad="38100" dist="38100" dir="2700000" algn="tl">
                    <a:srgbClr val="000000">
                      <a:alpha val="43137"/>
                    </a:srgbClr>
                  </a:outerShdw>
                </a:effectLst>
              </a:rPr>
              <a:t>Have fun!!!</a:t>
            </a:r>
          </a:p>
        </p:txBody>
      </p:sp>
      <p:sp>
        <p:nvSpPr>
          <p:cNvPr id="19" name="Content Placeholder 2">
            <a:extLst>
              <a:ext uri="{FF2B5EF4-FFF2-40B4-BE49-F238E27FC236}">
                <a16:creationId xmlns:a16="http://schemas.microsoft.com/office/drawing/2014/main" id="{F5B14F11-E2F1-4399-B838-A71C70175A95}"/>
              </a:ext>
            </a:extLst>
          </p:cNvPr>
          <p:cNvSpPr txBox="1">
            <a:spLocks/>
          </p:cNvSpPr>
          <p:nvPr/>
        </p:nvSpPr>
        <p:spPr>
          <a:xfrm>
            <a:off x="5367956" y="1647420"/>
            <a:ext cx="5471529" cy="356315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200" dirty="0"/>
              <a:t>Click below to play a hangman game:</a:t>
            </a:r>
          </a:p>
          <a:p>
            <a:pPr marL="0" indent="0">
              <a:buFont typeface="Arial" panose="020B0604020202020204" pitchFamily="34" charset="0"/>
              <a:buNone/>
            </a:pPr>
            <a:r>
              <a:rPr lang="en-US" sz="3200" dirty="0">
                <a:hlinkClick r:id="rId5"/>
              </a:rPr>
              <a:t>https://www.eslgamesplus.com/places-around-esl-vocabulary-interactive-hangman-game/</a:t>
            </a:r>
            <a:endParaRPr lang="en-US" sz="3200" dirty="0"/>
          </a:p>
          <a:p>
            <a:pPr marL="0" indent="0">
              <a:buFont typeface="Arial" panose="020B0604020202020204" pitchFamily="34" charset="0"/>
              <a:buNone/>
            </a:pPr>
            <a:endParaRPr lang="en-US" sz="3200" dirty="0"/>
          </a:p>
        </p:txBody>
      </p:sp>
    </p:spTree>
    <p:extLst>
      <p:ext uri="{BB962C8B-B14F-4D97-AF65-F5344CB8AC3E}">
        <p14:creationId xmlns:p14="http://schemas.microsoft.com/office/powerpoint/2010/main" val="2081062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5" name="Title 3">
            <a:extLst>
              <a:ext uri="{FF2B5EF4-FFF2-40B4-BE49-F238E27FC236}">
                <a16:creationId xmlns:a16="http://schemas.microsoft.com/office/drawing/2014/main" id="{654AE115-E917-4073-A1C5-5773190E1A6C}"/>
              </a:ext>
            </a:extLst>
          </p:cNvPr>
          <p:cNvSpPr>
            <a:spLocks noGrp="1"/>
          </p:cNvSpPr>
          <p:nvPr>
            <p:ph idx="1"/>
          </p:nvPr>
        </p:nvSpPr>
        <p:spPr>
          <a:xfrm>
            <a:off x="838200" y="1825625"/>
            <a:ext cx="9389012" cy="3913993"/>
          </a:xfrm>
          <a:solidFill>
            <a:srgbClr val="FFFF00"/>
          </a:solidFill>
        </p:spPr>
        <p:txBody>
          <a:bodyPr vert="horz" lIns="91440" tIns="45720" rIns="91440" bIns="45720" rtlCol="0" anchor="ctr">
            <a:normAutofit/>
          </a:bodyPr>
          <a:lstStyle/>
          <a:p>
            <a:pPr marL="0" indent="0" algn="ctr">
              <a:buNone/>
            </a:pPr>
            <a:r>
              <a:rPr lang="en-US" sz="6000" b="1" kern="1200" dirty="0">
                <a:ln/>
                <a:solidFill>
                  <a:srgbClr val="000000"/>
                </a:solidFill>
                <a:effectLst>
                  <a:outerShdw blurRad="38100" dist="38100" dir="2700000" algn="tl">
                    <a:srgbClr val="000000">
                      <a:alpha val="43137"/>
                    </a:srgbClr>
                  </a:outerShdw>
                </a:effectLst>
                <a:latin typeface="+mj-lt"/>
                <a:ea typeface="+mj-ea"/>
                <a:cs typeface="+mj-cs"/>
              </a:rPr>
              <a:t>Now let’s read</a:t>
            </a:r>
            <a:r>
              <a:rPr lang="en-US" sz="3700" b="1" kern="1200" dirty="0">
                <a:ln/>
                <a:solidFill>
                  <a:srgbClr val="000000"/>
                </a:solidFill>
                <a:effectLst>
                  <a:outerShdw blurRad="38100" dist="38100" dir="2700000" algn="tl">
                    <a:srgbClr val="000000">
                      <a:alpha val="43137"/>
                    </a:srgbClr>
                  </a:outerShdw>
                </a:effectLst>
                <a:latin typeface="+mj-lt"/>
                <a:ea typeface="+mj-ea"/>
                <a:cs typeface="+mj-cs"/>
              </a:rPr>
              <a:t/>
            </a:r>
            <a:br>
              <a:rPr lang="en-US" sz="3700" b="1" kern="1200" dirty="0">
                <a:ln/>
                <a:solidFill>
                  <a:srgbClr val="000000"/>
                </a:solidFill>
                <a:effectLst>
                  <a:outerShdw blurRad="38100" dist="38100" dir="2700000" algn="tl">
                    <a:srgbClr val="000000">
                      <a:alpha val="43137"/>
                    </a:srgbClr>
                  </a:outerShdw>
                </a:effectLst>
                <a:latin typeface="+mj-lt"/>
                <a:ea typeface="+mj-ea"/>
                <a:cs typeface="+mj-cs"/>
              </a:rPr>
            </a:br>
            <a:endParaRPr lang="en-US" sz="3700" kern="1200" dirty="0">
              <a:solidFill>
                <a:srgbClr val="00000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460068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36434" y="1533939"/>
            <a:ext cx="4857597" cy="2732398"/>
          </a:xfrm>
          <a:prstGeom prst="rect">
            <a:avLst/>
          </a:prstGeom>
        </p:spPr>
      </p:pic>
      <p:sp>
        <p:nvSpPr>
          <p:cNvPr id="5" name="TextBox 4"/>
          <p:cNvSpPr txBox="1"/>
          <p:nvPr/>
        </p:nvSpPr>
        <p:spPr>
          <a:xfrm>
            <a:off x="0" y="4487453"/>
            <a:ext cx="5468983" cy="1323439"/>
          </a:xfrm>
          <a:prstGeom prst="rect">
            <a:avLst/>
          </a:prstGeom>
          <a:noFill/>
        </p:spPr>
        <p:txBody>
          <a:bodyPr wrap="square" rtlCol="0">
            <a:spAutoFit/>
          </a:bodyPr>
          <a:lstStyle/>
          <a:p>
            <a:r>
              <a:rPr lang="en-US" sz="2000" dirty="0"/>
              <a:t>The British Library is the National Library of the United Kingdom. It is the largest library in the world. It has about two million items (books, newspapers, maps </a:t>
            </a:r>
            <a:r>
              <a:rPr lang="en-US" sz="2000" dirty="0" err="1"/>
              <a:t>etc</a:t>
            </a:r>
            <a:r>
              <a:rPr lang="en-US" sz="2000" dirty="0"/>
              <a:t>) from all over the world. </a:t>
            </a:r>
            <a:endParaRPr lang="el-GR" sz="2000"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69612" y="1533939"/>
            <a:ext cx="4912889" cy="2869127"/>
          </a:xfrm>
          <a:prstGeom prst="rect">
            <a:avLst/>
          </a:prstGeom>
        </p:spPr>
      </p:pic>
      <p:sp>
        <p:nvSpPr>
          <p:cNvPr id="7" name="TextBox 6"/>
          <p:cNvSpPr txBox="1"/>
          <p:nvPr/>
        </p:nvSpPr>
        <p:spPr>
          <a:xfrm>
            <a:off x="5605417" y="4487453"/>
            <a:ext cx="6161451" cy="1938992"/>
          </a:xfrm>
          <a:prstGeom prst="rect">
            <a:avLst/>
          </a:prstGeom>
          <a:noFill/>
        </p:spPr>
        <p:txBody>
          <a:bodyPr wrap="square" rtlCol="0">
            <a:spAutoFit/>
          </a:bodyPr>
          <a:lstStyle/>
          <a:p>
            <a:r>
              <a:rPr lang="en-US" sz="2000" dirty="0"/>
              <a:t>The Louvre Art Museum is the largest art museum in the world with a gallery space of 72,735 square </a:t>
            </a:r>
            <a:r>
              <a:rPr lang="en-US" sz="2000" dirty="0" err="1"/>
              <a:t>metres</a:t>
            </a:r>
            <a:r>
              <a:rPr lang="en-US" sz="2000" dirty="0"/>
              <a:t>. It is in Paris. The Louvre is also the most visited museum in the world, receiving 7.4 million visitors every year. One of the most famous paintings that people can see there is “Mona Lisa” painted by Leonardo Da Vinci.</a:t>
            </a:r>
            <a:endParaRPr lang="el-GR" sz="2000" dirty="0"/>
          </a:p>
        </p:txBody>
      </p:sp>
      <p:sp>
        <p:nvSpPr>
          <p:cNvPr id="8" name="Title 3">
            <a:extLst>
              <a:ext uri="{FF2B5EF4-FFF2-40B4-BE49-F238E27FC236}">
                <a16:creationId xmlns:a16="http://schemas.microsoft.com/office/drawing/2014/main" id="{654AE115-E917-4073-A1C5-5773190E1A6C}"/>
              </a:ext>
            </a:extLst>
          </p:cNvPr>
          <p:cNvSpPr>
            <a:spLocks noGrp="1"/>
          </p:cNvSpPr>
          <p:nvPr>
            <p:ph type="title"/>
          </p:nvPr>
        </p:nvSpPr>
        <p:spPr>
          <a:xfrm>
            <a:off x="3906743" y="109877"/>
            <a:ext cx="4405309" cy="1224462"/>
          </a:xfrm>
          <a:solidFill>
            <a:srgbClr val="FF0066"/>
          </a:solidFill>
        </p:spPr>
        <p:txBody>
          <a:bodyPr vert="horz" lIns="91440" tIns="45720" rIns="91440" bIns="45720" rtlCol="0" anchor="ctr">
            <a:normAutofit fontScale="90000"/>
          </a:bodyPr>
          <a:lstStyle/>
          <a:p>
            <a:r>
              <a:rPr lang="en-US" sz="6000" b="1" kern="1200" dirty="0">
                <a:ln/>
                <a:solidFill>
                  <a:srgbClr val="000000"/>
                </a:solidFill>
                <a:effectLst>
                  <a:outerShdw blurRad="38100" dist="38100" dir="2700000" algn="tl">
                    <a:srgbClr val="000000">
                      <a:alpha val="43137"/>
                    </a:srgbClr>
                  </a:outerShdw>
                </a:effectLst>
                <a:latin typeface="Agency FB" panose="020B0503020202020204" pitchFamily="34" charset="0"/>
                <a:cs typeface="Aharoni" panose="02010803020104030203" pitchFamily="2" charset="-79"/>
              </a:rPr>
              <a:t>World’s biggest:</a:t>
            </a:r>
            <a:r>
              <a:rPr lang="en-US" sz="3700" b="1" kern="1200" dirty="0">
                <a:ln/>
                <a:solidFill>
                  <a:srgbClr val="000000"/>
                </a:solidFill>
                <a:effectLst>
                  <a:outerShdw blurRad="38100" dist="38100" dir="2700000" algn="tl">
                    <a:srgbClr val="000000">
                      <a:alpha val="43137"/>
                    </a:srgbClr>
                  </a:outerShdw>
                </a:effectLst>
                <a:latin typeface="+mj-lt"/>
                <a:ea typeface="+mj-ea"/>
                <a:cs typeface="+mj-cs"/>
              </a:rPr>
              <a:t/>
            </a:r>
            <a:br>
              <a:rPr lang="en-US" sz="3700" b="1" kern="1200" dirty="0">
                <a:ln/>
                <a:solidFill>
                  <a:srgbClr val="000000"/>
                </a:solidFill>
                <a:effectLst>
                  <a:outerShdw blurRad="38100" dist="38100" dir="2700000" algn="tl">
                    <a:srgbClr val="000000">
                      <a:alpha val="43137"/>
                    </a:srgbClr>
                  </a:outerShdw>
                </a:effectLst>
                <a:latin typeface="+mj-lt"/>
                <a:ea typeface="+mj-ea"/>
                <a:cs typeface="+mj-cs"/>
              </a:rPr>
            </a:br>
            <a:endParaRPr lang="en-US" sz="3700" kern="1200" dirty="0">
              <a:solidFill>
                <a:srgbClr val="00000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2913438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3"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39151" y="702750"/>
            <a:ext cx="5780063" cy="3375557"/>
          </a:xfrm>
          <a:prstGeom prst="rect">
            <a:avLst/>
          </a:prstGeom>
        </p:spPr>
      </p:pic>
      <p:sp>
        <p:nvSpPr>
          <p:cNvPr id="4" name="TextBox 3"/>
          <p:cNvSpPr txBox="1"/>
          <p:nvPr/>
        </p:nvSpPr>
        <p:spPr>
          <a:xfrm>
            <a:off x="239151" y="4304714"/>
            <a:ext cx="5856849" cy="1631216"/>
          </a:xfrm>
          <a:prstGeom prst="rect">
            <a:avLst/>
          </a:prstGeom>
          <a:noFill/>
        </p:spPr>
        <p:txBody>
          <a:bodyPr wrap="square" rtlCol="0">
            <a:spAutoFit/>
          </a:bodyPr>
          <a:lstStyle/>
          <a:p>
            <a:r>
              <a:rPr lang="en-US" sz="2000" dirty="0"/>
              <a:t>St. Peter’s Basilica in Vatican City, in Rome, is said to be the biggest church in the world. The inside of the church was painted by famous artists like Michelangelo and Bernini. It is one of the most important places to visit in Rome.</a:t>
            </a:r>
            <a:endParaRPr lang="el-GR" sz="2000" dirty="0"/>
          </a:p>
        </p:txBody>
      </p:sp>
      <p:sp>
        <p:nvSpPr>
          <p:cNvPr id="5" name="TextBox 4"/>
          <p:cNvSpPr txBox="1"/>
          <p:nvPr/>
        </p:nvSpPr>
        <p:spPr>
          <a:xfrm>
            <a:off x="6229644" y="4304714"/>
            <a:ext cx="5856849" cy="1323439"/>
          </a:xfrm>
          <a:prstGeom prst="rect">
            <a:avLst/>
          </a:prstGeom>
          <a:noFill/>
        </p:spPr>
        <p:txBody>
          <a:bodyPr wrap="square" rtlCol="0">
            <a:spAutoFit/>
          </a:bodyPr>
          <a:lstStyle/>
          <a:p>
            <a:r>
              <a:rPr lang="en-US" sz="2000" dirty="0"/>
              <a:t>The “First World Hotel” has the Guinness World Record for the biggest hotel in the world. It is a three star hotel in Malaysia. It has 36 floors with the total of 7,351 rooms.</a:t>
            </a:r>
            <a:endParaRPr lang="el-GR" sz="2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86135" y="509853"/>
            <a:ext cx="4891003" cy="3668252"/>
          </a:xfrm>
          <a:prstGeom prst="rect">
            <a:avLst/>
          </a:prstGeom>
        </p:spPr>
      </p:pic>
    </p:spTree>
    <p:extLst>
      <p:ext uri="{BB962C8B-B14F-4D97-AF65-F5344CB8AC3E}">
        <p14:creationId xmlns:p14="http://schemas.microsoft.com/office/powerpoint/2010/main" val="4099934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252" y="353273"/>
            <a:ext cx="6505136" cy="1325563"/>
          </a:xfrm>
          <a:solidFill>
            <a:srgbClr val="00FFFF"/>
          </a:solidFill>
        </p:spPr>
        <p:txBody>
          <a:bodyPr/>
          <a:lstStyle/>
          <a:p>
            <a:r>
              <a:rPr lang="en-US" dirty="0"/>
              <a:t>Let’s check your memory:</a:t>
            </a:r>
            <a:endParaRPr lang="el-GR"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sz="3200" dirty="0"/>
              <a:t>Click below and do the quiz</a:t>
            </a:r>
          </a:p>
          <a:p>
            <a:pPr marL="0" indent="0">
              <a:buNone/>
            </a:pPr>
            <a:endParaRPr lang="en-US" sz="3200" dirty="0"/>
          </a:p>
          <a:p>
            <a:pPr marL="0" indent="0">
              <a:buNone/>
            </a:pPr>
            <a:r>
              <a:rPr lang="en-US" sz="3200" dirty="0">
                <a:hlinkClick r:id="rId2"/>
              </a:rPr>
              <a:t>http://www.quia.com/quiz/7650126.html</a:t>
            </a:r>
            <a:endParaRPr lang="en-US" sz="3200" dirty="0"/>
          </a:p>
          <a:p>
            <a:pPr marL="0" indent="0">
              <a:buNone/>
            </a:pPr>
            <a:endParaRPr lang="el-GR" sz="3200" dirty="0"/>
          </a:p>
        </p:txBody>
      </p:sp>
      <p:pic>
        <p:nvPicPr>
          <p:cNvPr id="4" name="Picture 3" descr="A picture containing room&#10;&#10;Description automatically generated">
            <a:extLst>
              <a:ext uri="{FF2B5EF4-FFF2-40B4-BE49-F238E27FC236}">
                <a16:creationId xmlns:a16="http://schemas.microsoft.com/office/drawing/2014/main" id="{D28FECDE-034E-4821-AA2D-205A9E34D944}"/>
              </a:ext>
            </a:extLst>
          </p:cNvPr>
          <p:cNvPicPr>
            <a:picLocks noChangeAspect="1"/>
          </p:cNvPicPr>
          <p:nvPr/>
        </p:nvPicPr>
        <p:blipFill rotWithShape="1">
          <a:blip r:embed="rId3" cstate="email">
            <a:extLst>
              <a:ext uri="{28A0092B-C50C-407E-A947-70E740481C1C}">
                <a14:useLocalDpi xmlns:a14="http://schemas.microsoft.com/office/drawing/2010/main"/>
              </a:ext>
              <a:ext uri="{837473B0-CC2E-450A-ABE3-18F120FF3D39}">
                <a1611:picAttrSrcUrl xmlns="" xmlns:a1611="http://schemas.microsoft.com/office/drawing/2016/11/main" r:id="rId4"/>
              </a:ext>
            </a:extLst>
          </a:blip>
          <a:srcRect r="-1"/>
          <a:stretch/>
        </p:blipFill>
        <p:spPr>
          <a:xfrm>
            <a:off x="8392094" y="3417527"/>
            <a:ext cx="2119964" cy="2353502"/>
          </a:xfrm>
          <a:prstGeom prst="rect">
            <a:avLst/>
          </a:prstGeom>
        </p:spPr>
      </p:pic>
      <p:sp>
        <p:nvSpPr>
          <p:cNvPr id="5" name="Thought Bubble: Cloud 7">
            <a:extLst>
              <a:ext uri="{FF2B5EF4-FFF2-40B4-BE49-F238E27FC236}">
                <a16:creationId xmlns:a16="http://schemas.microsoft.com/office/drawing/2014/main" id="{46357641-BCB2-4E20-9110-19076FB95EBE}"/>
              </a:ext>
            </a:extLst>
          </p:cNvPr>
          <p:cNvSpPr/>
          <p:nvPr/>
        </p:nvSpPr>
        <p:spPr>
          <a:xfrm>
            <a:off x="8890393" y="1283956"/>
            <a:ext cx="2119964" cy="1617226"/>
          </a:xfrm>
          <a:prstGeom prst="cloudCallout">
            <a:avLst>
              <a:gd name="adj1" fmla="val -23714"/>
              <a:gd name="adj2" fmla="val 85624"/>
            </a:avLst>
          </a:prstGeom>
          <a:solidFill>
            <a:srgbClr val="FF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FF00"/>
                </a:solidFill>
                <a:effectLst>
                  <a:outerShdw blurRad="38100" dist="38100" dir="2700000" algn="tl">
                    <a:srgbClr val="000000">
                      <a:alpha val="43137"/>
                    </a:srgbClr>
                  </a:outerShdw>
                </a:effectLst>
              </a:rPr>
              <a:t>Good Luck!!!</a:t>
            </a:r>
          </a:p>
        </p:txBody>
      </p:sp>
    </p:spTree>
    <p:extLst>
      <p:ext uri="{BB962C8B-B14F-4D97-AF65-F5344CB8AC3E}">
        <p14:creationId xmlns:p14="http://schemas.microsoft.com/office/powerpoint/2010/main" val="4204107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E51B9D"/>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n-US" b="1" dirty="0"/>
              <a:t>Can you find out about more interesting places around the world?</a:t>
            </a:r>
            <a:endParaRPr lang="el-GR" b="1" dirty="0"/>
          </a:p>
        </p:txBody>
      </p:sp>
      <p:sp>
        <p:nvSpPr>
          <p:cNvPr id="3" name="Content Placeholder 2"/>
          <p:cNvSpPr>
            <a:spLocks noGrp="1"/>
          </p:cNvSpPr>
          <p:nvPr>
            <p:ph idx="1"/>
          </p:nvPr>
        </p:nvSpPr>
        <p:spPr>
          <a:xfrm>
            <a:off x="838200" y="1825624"/>
            <a:ext cx="10515600" cy="4914809"/>
          </a:xfrm>
        </p:spPr>
        <p:txBody>
          <a:bodyPr>
            <a:normAutofit fontScale="77500" lnSpcReduction="20000"/>
          </a:bodyPr>
          <a:lstStyle/>
          <a:p>
            <a:pPr marL="0" indent="0">
              <a:buNone/>
            </a:pPr>
            <a:r>
              <a:rPr lang="en-US" dirty="0"/>
              <a:t>Here are some ideas:</a:t>
            </a:r>
          </a:p>
          <a:p>
            <a:pPr marL="0" indent="0">
              <a:buNone/>
            </a:pPr>
            <a:endParaRPr lang="en-US" dirty="0"/>
          </a:p>
          <a:p>
            <a:r>
              <a:rPr lang="en-US" b="1" dirty="0"/>
              <a:t>The oldest operating theatre</a:t>
            </a:r>
          </a:p>
          <a:p>
            <a:pPr marL="0" indent="0">
              <a:buNone/>
            </a:pPr>
            <a:r>
              <a:rPr lang="en-US" dirty="0">
                <a:hlinkClick r:id="rId2"/>
              </a:rPr>
              <a:t>https://www.worldatlas.com/articles/which-is-the-oldest-theater-in-the-world.html</a:t>
            </a:r>
            <a:r>
              <a:rPr lang="en-US" dirty="0"/>
              <a:t> </a:t>
            </a:r>
          </a:p>
          <a:p>
            <a:r>
              <a:rPr lang="en-US" b="1" dirty="0"/>
              <a:t>The biggest cinema</a:t>
            </a:r>
          </a:p>
          <a:p>
            <a:pPr marL="0" indent="0">
              <a:buNone/>
            </a:pPr>
            <a:r>
              <a:rPr lang="en-US" dirty="0">
                <a:hlinkClick r:id="rId3"/>
              </a:rPr>
              <a:t>https://www.worldatlas.com/articles/which-is-the-largest-cinema-in-the-world.html</a:t>
            </a:r>
            <a:r>
              <a:rPr lang="en-US" dirty="0"/>
              <a:t> </a:t>
            </a:r>
          </a:p>
          <a:p>
            <a:r>
              <a:rPr lang="en-US" b="1" dirty="0"/>
              <a:t>The biggest archaeology museum</a:t>
            </a:r>
          </a:p>
          <a:p>
            <a:pPr marL="0" indent="0">
              <a:buNone/>
            </a:pPr>
            <a:r>
              <a:rPr lang="en-US" dirty="0">
                <a:hlinkClick r:id="rId4"/>
              </a:rPr>
              <a:t>http://www.bbc.com/travel/story/20181101-in-egypt-the-worlds-largest-archaeology-museum</a:t>
            </a:r>
            <a:r>
              <a:rPr lang="en-US" dirty="0"/>
              <a:t> </a:t>
            </a:r>
            <a:endParaRPr lang="en-US" dirty="0" smtClean="0"/>
          </a:p>
          <a:p>
            <a:pPr marL="0" indent="0">
              <a:buNone/>
            </a:pPr>
            <a:endParaRPr lang="en-US" dirty="0"/>
          </a:p>
          <a:p>
            <a:pPr>
              <a:buFont typeface="Wingdings" panose="05000000000000000000" pitchFamily="2" charset="2"/>
              <a:buChar char="Ø"/>
            </a:pPr>
            <a:r>
              <a:rPr lang="en-US" sz="4100" b="1" dirty="0">
                <a:solidFill>
                  <a:srgbClr val="E51B9D"/>
                </a:solidFill>
              </a:rPr>
              <a:t>Can you make a poster about the place you liked more?</a:t>
            </a:r>
            <a:endParaRPr lang="el-GR" sz="4100" b="1" dirty="0">
              <a:solidFill>
                <a:srgbClr val="E51B9D"/>
              </a:solidFill>
            </a:endParaRPr>
          </a:p>
        </p:txBody>
      </p:sp>
    </p:spTree>
    <p:extLst>
      <p:ext uri="{BB962C8B-B14F-4D97-AF65-F5344CB8AC3E}">
        <p14:creationId xmlns:p14="http://schemas.microsoft.com/office/powerpoint/2010/main" val="328261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Agency FB</vt:lpstr>
      <vt:lpstr>Aharoni</vt:lpstr>
      <vt:lpstr>Arial</vt:lpstr>
      <vt:lpstr>Calibri</vt:lpstr>
      <vt:lpstr>Calibri Light</vt:lpstr>
      <vt:lpstr>Wingdings</vt:lpstr>
      <vt:lpstr>Office Theme</vt:lpstr>
      <vt:lpstr>Places in a town</vt:lpstr>
      <vt:lpstr>Let’s remember these:  </vt:lpstr>
      <vt:lpstr>And these from last year:  </vt:lpstr>
      <vt:lpstr>Now LET’S  PLAY!</vt:lpstr>
      <vt:lpstr>PowerPoint Presentation</vt:lpstr>
      <vt:lpstr>World’s biggest: </vt:lpstr>
      <vt:lpstr>PowerPoint Presentation</vt:lpstr>
      <vt:lpstr>Let’s check your memory:</vt:lpstr>
      <vt:lpstr>Can you find out about more interesting places around the world?</vt:lpstr>
      <vt:lpstr>PowerPoint Presentation</vt:lpstr>
      <vt:lpstr>Images courtesy of: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2020-03-22T18:53:39Z</dcterms:created>
  <dcterms:modified xsi:type="dcterms:W3CDTF">2020-04-03T19:55:33Z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367922</vt:lpwstr>
  </property>
  <property fmtid="{D5CDD505-2E9C-101B-9397-08002B2CF9AE}" name="NXPowerLiteSettings" pid="3">
    <vt:lpwstr>C7000400038000</vt:lpwstr>
  </property>
  <property fmtid="{D5CDD505-2E9C-101B-9397-08002B2CF9AE}" name="NXPowerLiteVersion" pid="4">
    <vt:lpwstr>S9.0.1</vt:lpwstr>
  </property>
</Properties>
</file>