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5" r:id="rId3"/>
    <p:sldId id="266" r:id="rId4"/>
    <p:sldId id="278" r:id="rId5"/>
    <p:sldId id="280" r:id="rId6"/>
    <p:sldId id="268" r:id="rId7"/>
    <p:sldId id="271" r:id="rId8"/>
    <p:sldId id="281" r:id="rId9"/>
    <p:sldId id="273" r:id="rId10"/>
    <p:sldId id="282" r:id="rId11"/>
    <p:sldId id="283" r:id="rId12"/>
    <p:sldId id="284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 snapToGrid="0" snapToObjects="1">
      <p:cViewPr>
        <p:scale>
          <a:sx n="72" d="100"/>
          <a:sy n="72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55027E-1AEF-0844-9333-E5FEB7427470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ACE5FE-1272-804F-A01C-CEAC5027A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m.cy/imgres?imgurl=http://www.landlite.eu/images/eu_energy_label.jpg&amp;imgrefurl=http://www.landlite.eu/content.php?page=informaciok&amp;subpage=eueosztaly&amp;h=311&amp;w=158&amp;tbnid=qP-kCHxuuxvKgM:&amp;docid=vwz1uwDZR4sM5M&amp;ei=r4sDV9X_H87LsAGosabwCA&amp;tbm=isch&amp;ved=0ahUKEwiVk7zRnffLAhXOJSwKHaiYCY4QMwgoKA4wD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hyperlink" Target="https://www.google.com.cy/imgres?imgurl=http://thumbs.dreamstime.com/z/energy-efficiency-light-bulb-23989066.jpg&amp;imgrefurl=http://www.dreamstime.com/stock-photos-energy-efficiency-rating-image27017113&amp;h=1169&amp;w=1300&amp;tbnid=0olQmnRulpBh7M:&amp;docid=yxenm7NWWeqHMM&amp;ei=r4sDV9X_H87LsAGosabwCA&amp;tbm=isch&amp;ved=0ahUKEwiVk7zRnffLAhXOJSwKHaiYCY4QMwhMKCcwJw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233" y="384313"/>
            <a:ext cx="8418445" cy="1739002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2146300" indent="-2146300" algn="l"/>
            <a:r>
              <a:rPr lang="el-GR" dirty="0" smtClean="0">
                <a:solidFill>
                  <a:schemeClr val="tx1"/>
                </a:solidFill>
                <a:effectLst/>
              </a:rPr>
              <a:t>Ηλεκτρισμός- Ηλεκτρικά </a:t>
            </a:r>
            <a:r>
              <a:rPr lang="el-GR" dirty="0" smtClean="0">
                <a:solidFill>
                  <a:schemeClr val="tx1"/>
                </a:solidFill>
                <a:effectLst/>
              </a:rPr>
              <a:t>κυκλώματα</a:t>
            </a:r>
            <a:r>
              <a:rPr lang="en-US" dirty="0" smtClean="0">
                <a:solidFill>
                  <a:schemeClr val="tx1"/>
                </a:solidFill>
                <a:effectLst/>
              </a:rPr>
              <a:t>(</a:t>
            </a:r>
            <a:r>
              <a:rPr lang="el-GR" dirty="0" smtClean="0">
                <a:solidFill>
                  <a:schemeClr val="tx1"/>
                </a:solidFill>
                <a:effectLst/>
              </a:rPr>
              <a:t>Μέρος Β’)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pic>
        <p:nvPicPr>
          <p:cNvPr id="7170" name="Picture 2" descr="Simple Electric Circuit Experiment For Children Education Stock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4661" y="2804810"/>
            <a:ext cx="4746662" cy="3648997"/>
          </a:xfrm>
          <a:prstGeom prst="rect">
            <a:avLst/>
          </a:prstGeom>
          <a:noFill/>
        </p:spPr>
      </p:pic>
      <p:pic>
        <p:nvPicPr>
          <p:cNvPr id="7172" name="Picture 4" descr="Cartoon plug and socket icon on white background Vector Image"/>
          <p:cNvPicPr>
            <a:picLocks noChangeAspect="1" noChangeArrowheads="1"/>
          </p:cNvPicPr>
          <p:nvPr/>
        </p:nvPicPr>
        <p:blipFill>
          <a:blip r:embed="rId3"/>
          <a:srcRect l="11401" r="15760" b="11999"/>
          <a:stretch>
            <a:fillRect/>
          </a:stretch>
        </p:blipFill>
        <p:spPr bwMode="auto">
          <a:xfrm rot="20194976">
            <a:off x="830388" y="2988010"/>
            <a:ext cx="1263681" cy="1648852"/>
          </a:xfrm>
          <a:prstGeom prst="rect">
            <a:avLst/>
          </a:prstGeom>
          <a:noFill/>
        </p:spPr>
      </p:pic>
      <p:pic>
        <p:nvPicPr>
          <p:cNvPr id="7174" name="Picture 6" descr="Funny character cartoon lightbulb. Electrical discharge. On white ..."/>
          <p:cNvPicPr>
            <a:picLocks noChangeAspect="1" noChangeArrowheads="1"/>
          </p:cNvPicPr>
          <p:nvPr/>
        </p:nvPicPr>
        <p:blipFill>
          <a:blip r:embed="rId4"/>
          <a:srcRect l="9681" r="9252"/>
          <a:stretch>
            <a:fillRect/>
          </a:stretch>
        </p:blipFill>
        <p:spPr bwMode="auto">
          <a:xfrm rot="1329070">
            <a:off x="7285600" y="2913352"/>
            <a:ext cx="1385131" cy="1708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47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3757" y="100731"/>
            <a:ext cx="5711686" cy="63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5130"/>
            <a:ext cx="9229544" cy="458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9930" y="78452"/>
            <a:ext cx="6838122" cy="65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0C9CC6D-837A-480F-8D0F-1A61CBD66CC9}"/>
              </a:ext>
            </a:extLst>
          </p:cNvPr>
          <p:cNvSpPr/>
          <p:nvPr/>
        </p:nvSpPr>
        <p:spPr>
          <a:xfrm>
            <a:off x="530655" y="503583"/>
            <a:ext cx="81230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1590" algn="l"/>
              </a:tabLst>
            </a:pP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Στείλτε μου τις εργασίες σας  μέχρι την επόμενη εβδομάδα έιτε στο προσωπικό μου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email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: </a:t>
            </a:r>
            <a:r>
              <a:rPr lang="en-US" sz="36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myria.kappa@hotmail.com 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είτε στο προσωπικό μου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viber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: </a:t>
            </a:r>
            <a:r>
              <a:rPr lang="el-GR" sz="36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99514108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0C9CC6D-837A-480F-8D0F-1A61CBD66CC9}"/>
              </a:ext>
            </a:extLst>
          </p:cNvPr>
          <p:cNvSpPr/>
          <p:nvPr/>
        </p:nvSpPr>
        <p:spPr>
          <a:xfrm>
            <a:off x="251791" y="1126435"/>
            <a:ext cx="2729948" cy="4616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1590" algn="l"/>
              </a:tabLst>
            </a:pP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MS Mincho" panose="02020609040205080304" pitchFamily="49" charset="-128"/>
              </a:rPr>
              <a:t>1. </a:t>
            </a:r>
            <a:r>
              <a:rPr lang="el-GR" sz="2800" b="1" dirty="0" smtClean="0">
                <a:latin typeface="+mj-lt"/>
                <a:ea typeface="MS Mincho" panose="02020609040205080304" pitchFamily="49" charset="-128"/>
              </a:rPr>
              <a:t>Δίπλα</a:t>
            </a:r>
            <a:r>
              <a:rPr lang="el-GR" sz="2800" b="1" dirty="0" smtClean="0">
                <a:latin typeface="+mj-lt"/>
                <a:ea typeface="MS Mincho" panose="02020609040205080304" pitchFamily="49" charset="-128"/>
              </a:rPr>
              <a:t> βλέπετε ένα  </a:t>
            </a:r>
            <a:r>
              <a:rPr lang="el-GR" sz="2800" b="1" dirty="0" smtClean="0"/>
              <a:t>δ</a:t>
            </a:r>
            <a:r>
              <a:rPr lang="el-GR" sz="2800" b="1" dirty="0" smtClean="0"/>
              <a:t>είγμα </a:t>
            </a:r>
            <a:r>
              <a:rPr lang="el-GR" sz="2800" b="1" dirty="0" smtClean="0"/>
              <a:t>λογαριασμού ηλεκτρικού ρεύματος της ΑΗΚ</a:t>
            </a:r>
            <a:endParaRPr lang="el-GR" sz="2800" b="1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MS Mincho" panose="02020609040205080304" pitchFamily="49" charset="-128"/>
            </a:endParaRPr>
          </a:p>
        </p:txBody>
      </p:sp>
      <p:pic>
        <p:nvPicPr>
          <p:cNvPr id="4" name="Content Placeholder 3" descr="Screen Shot 2015-10-13 at 9.22.5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3426" r="-2591"/>
          <a:stretch>
            <a:fillRect/>
          </a:stretch>
        </p:blipFill>
        <p:spPr>
          <a:xfrm>
            <a:off x="3379304" y="291548"/>
            <a:ext cx="5049079" cy="62152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826" y="256930"/>
            <a:ext cx="5413513" cy="1814241"/>
          </a:xfr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  <a:effectLst/>
              </a:rPr>
              <a:t>Προσπαθήστε να εντοπίσετε τα πιο κάτω: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694230" y="1541083"/>
            <a:ext cx="561703" cy="1135856"/>
          </a:xfrm>
          <a:prstGeom prst="down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74035" y="2835965"/>
            <a:ext cx="6619461" cy="3539430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3200" b="1" dirty="0" smtClean="0"/>
              <a:t> </a:t>
            </a:r>
            <a:r>
              <a:rPr lang="el-GR" sz="3200" b="1" dirty="0" smtClean="0"/>
              <a:t>1. </a:t>
            </a:r>
            <a:r>
              <a:rPr lang="el-GR" sz="3200" b="1" dirty="0" smtClean="0"/>
              <a:t>το </a:t>
            </a:r>
            <a:r>
              <a:rPr lang="el-GR" sz="3200" b="1" dirty="0" smtClean="0"/>
              <a:t>ονοματεπώνυμο του ιδιοκτήτη του </a:t>
            </a:r>
            <a:r>
              <a:rPr lang="el-GR" sz="3200" b="1" dirty="0" smtClean="0"/>
              <a:t>υποστατικού</a:t>
            </a:r>
          </a:p>
          <a:p>
            <a:r>
              <a:rPr lang="el-GR" sz="3200" b="1" dirty="0" smtClean="0"/>
              <a:t>2. </a:t>
            </a:r>
            <a:r>
              <a:rPr lang="el-GR" sz="3200" b="1" dirty="0" smtClean="0"/>
              <a:t>διεύθυνση </a:t>
            </a:r>
          </a:p>
          <a:p>
            <a:r>
              <a:rPr lang="el-GR" sz="3200" b="1" dirty="0" smtClean="0"/>
              <a:t>3. ποσό </a:t>
            </a:r>
            <a:r>
              <a:rPr lang="el-GR" sz="3200" b="1" dirty="0" smtClean="0"/>
              <a:t>που πρέπει να πληρωθεί για τον ηλεκτρισμό που καταναλώθηκε. </a:t>
            </a:r>
            <a:endParaRPr lang="en-US" sz="3200" b="1" dirty="0" smtClean="0"/>
          </a:p>
          <a:p>
            <a:endParaRPr lang="en-US" sz="3200" b="1" dirty="0"/>
          </a:p>
        </p:txBody>
      </p:sp>
      <p:pic>
        <p:nvPicPr>
          <p:cNvPr id="12290" name="Picture 2" descr="Detective Facebook Chat Emoticon – Facebook Emotic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6018">
            <a:off x="6588868" y="536454"/>
            <a:ext cx="2009257" cy="2009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t="1080"/>
          <a:stretch>
            <a:fillRect/>
          </a:stretch>
        </p:blipFill>
        <p:spPr bwMode="auto">
          <a:xfrm>
            <a:off x="0" y="441296"/>
            <a:ext cx="2071688" cy="565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1093"/>
          <a:stretch>
            <a:fillRect/>
          </a:stretch>
        </p:blipFill>
        <p:spPr bwMode="auto">
          <a:xfrm>
            <a:off x="7458892" y="441296"/>
            <a:ext cx="1685108" cy="541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xplosion 1 7"/>
          <p:cNvSpPr/>
          <p:nvPr/>
        </p:nvSpPr>
        <p:spPr>
          <a:xfrm>
            <a:off x="1510748" y="600322"/>
            <a:ext cx="6109251" cy="6665844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 smtClean="0">
                <a:solidFill>
                  <a:schemeClr val="tx1"/>
                </a:solidFill>
              </a:rPr>
              <a:t>Πώς μπορούμε να μειώσουμε το ποσό του λογαριασμού για το ηλεκτρικό ρεύμα που χρησιμοποιούμε στο σπίτι μας;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5148" y="441296"/>
            <a:ext cx="4015409" cy="584775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3200" b="1" dirty="0" smtClean="0"/>
              <a:t>Προβληματισμός: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5129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School Projects On Saving Electricity Clipart| (45)++ Photos o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836" y="992257"/>
            <a:ext cx="8045418" cy="4525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808" y="274638"/>
            <a:ext cx="7977809" cy="1143000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tx1"/>
                </a:solidFill>
                <a:effectLst/>
              </a:rPr>
              <a:t>ΣΗΜΑΝΤΙΚΕΣ ΠΛΗΡΟΦΟΡΙΕΣ ΠΟΥ ΠΡΕΠΕΙ ΝΑ ΓΝΩΡΙΖΕΤΕ!!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651" y="1709530"/>
            <a:ext cx="8262045" cy="1569660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3200" dirty="0" smtClean="0"/>
              <a:t>1. Μερικές </a:t>
            </a:r>
            <a:r>
              <a:rPr lang="el-GR" sz="3200" dirty="0" smtClean="0"/>
              <a:t>συσκευές που κάνουν την ίδια εργασία είναι σπάταλες, ενώ άλλες είναι πιο οικονομικές.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550651" y="3498574"/>
            <a:ext cx="8262045" cy="3046988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3200" dirty="0" smtClean="0"/>
              <a:t>2</a:t>
            </a:r>
            <a:r>
              <a:rPr lang="el-GR" sz="3200" dirty="0" smtClean="0"/>
              <a:t>. Οταν </a:t>
            </a:r>
            <a:r>
              <a:rPr lang="el-GR" sz="3200" dirty="0" smtClean="0"/>
              <a:t>αγοράζουμε ηλεκτρικές συσκευές, μπορούμε να γνωρίζουμε πόσο οικονομικές ή σπάταλες είναι με τη βοήθεια κάποιων πληροφοριών που μας προσφέρει το εργοστάσιο που τις κατασκευάζει</a:t>
            </a:r>
            <a:r>
              <a:rPr lang="el-GR" sz="3200" dirty="0" smtClean="0"/>
              <a:t>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3583" y="274638"/>
            <a:ext cx="7885043" cy="1143000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tx1"/>
                </a:solidFill>
                <a:effectLst/>
              </a:rPr>
              <a:t>Πάμε να δούμε πώς βρίσκουμε αυτές τις πληροφορίες!!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83" y="1815547"/>
            <a:ext cx="7885043" cy="11794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tx1"/>
                </a:solidFill>
              </a:rPr>
              <a:t>Ερώτημα: </a:t>
            </a:r>
            <a:r>
              <a:rPr lang="el-GR" sz="2800" dirty="0" smtClean="0">
                <a:solidFill>
                  <a:schemeClr val="tx1"/>
                </a:solidFill>
              </a:rPr>
              <a:t>Ποιος </a:t>
            </a:r>
            <a:r>
              <a:rPr lang="el-GR" sz="2800" dirty="0" smtClean="0">
                <a:solidFill>
                  <a:schemeClr val="tx1"/>
                </a:solidFill>
              </a:rPr>
              <a:t>λαμτήρας είναι ο πιο οικονομικός;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8" name="Picture 238" descr="Αποτέλεσμα εικόνας για bulb energy efficiency rat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963" b="21533"/>
          <a:stretch>
            <a:fillRect/>
          </a:stretch>
        </p:blipFill>
        <p:spPr bwMode="auto">
          <a:xfrm>
            <a:off x="732265" y="3610459"/>
            <a:ext cx="1427839" cy="206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hl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0061"/>
          <a:stretch/>
        </p:blipFill>
        <p:spPr bwMode="auto">
          <a:xfrm>
            <a:off x="2160104" y="3610459"/>
            <a:ext cx="1303165" cy="206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40" descr="Αποτέλεσμα εικόνας για bulb energy efficiency rati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81" r="2672" b="8929"/>
          <a:stretch>
            <a:fillRect/>
          </a:stretch>
        </p:blipFill>
        <p:spPr bwMode="auto">
          <a:xfrm>
            <a:off x="5248619" y="3610459"/>
            <a:ext cx="2305119" cy="21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AutoShape 2" descr="SEC33 | Saving Energy Clipart Big Pictures | HD 4570book.inf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6713" y="463826"/>
            <a:ext cx="8143461" cy="30214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l-GR" sz="3600" b="1" dirty="0" smtClean="0"/>
              <a:t>Ο </a:t>
            </a:r>
            <a:r>
              <a:rPr lang="el-GR" sz="3600" b="1" dirty="0" smtClean="0"/>
              <a:t> δεύτερος λαμπτήρας που ανήκει </a:t>
            </a:r>
            <a:r>
              <a:rPr lang="el-GR" sz="3600" b="1" dirty="0" smtClean="0"/>
              <a:t>στην κατηγορία «Α</a:t>
            </a:r>
            <a:r>
              <a:rPr lang="el-GR" sz="3600" b="1" dirty="0" smtClean="0"/>
              <a:t>» είναι </a:t>
            </a:r>
            <a:r>
              <a:rPr lang="el-GR" sz="3600" b="1" dirty="0" smtClean="0"/>
              <a:t>πιο οικονομικός από τον </a:t>
            </a:r>
            <a:r>
              <a:rPr lang="el-GR" sz="3600" b="1" dirty="0" smtClean="0"/>
              <a:t>πρώτο λαμπτήρα που </a:t>
            </a:r>
            <a:r>
              <a:rPr lang="el-GR" sz="3600" b="1" dirty="0" smtClean="0"/>
              <a:t>ανήκει στην κατηγορία «Ε»</a:t>
            </a:r>
            <a:endParaRPr lang="en-US" sz="3600" b="1" dirty="0"/>
          </a:p>
        </p:txBody>
      </p:sp>
      <p:sp>
        <p:nvSpPr>
          <p:cNvPr id="28675" name="AutoShape 3" descr="SEC33 | Saving Energy Clipart Big Pictures | HD 4570book.inf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77" name="Picture 5" descr="SEC33 | Saving Energy Clipart Big Pictures | HD 4570book.inf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9548" y="3713922"/>
            <a:ext cx="4876800" cy="2705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013791" y="3975652"/>
            <a:ext cx="1755913" cy="584775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3200" b="1" dirty="0" smtClean="0"/>
              <a:t>Άρα:</a:t>
            </a:r>
            <a:endParaRPr lang="en-US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1426" y="274638"/>
            <a:ext cx="8196470" cy="12493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1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Ώρα για </a:t>
            </a:r>
            <a:r>
              <a:rPr lang="el-GR" sz="41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δουλειά</a:t>
            </a:r>
            <a:r>
              <a:rPr kumimoji="0" lang="el-GR" sz="41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!! </a:t>
            </a: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(Από το βιβλίο μας των Φυσικών Επιστημών)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26" y="1848681"/>
            <a:ext cx="8503274" cy="333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924</TotalTime>
  <Words>204</Words>
  <Application>Microsoft Office PowerPoint</Application>
  <PresentationFormat>On-screen Show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Ηλεκτρισμός- Ηλεκτρικά κυκλώματα(Μέρος Β’)</vt:lpstr>
      <vt:lpstr>Slide 2</vt:lpstr>
      <vt:lpstr>Προσπαθήστε να εντοπίσετε τα πιο κάτω:</vt:lpstr>
      <vt:lpstr>Slide 4</vt:lpstr>
      <vt:lpstr>Slide 5</vt:lpstr>
      <vt:lpstr>ΣΗΜΑΝΤΙΚΕΣ ΠΛΗΡΟΦΟΡΙΕΣ ΠΟΥ ΠΡΕΠΕΙ ΝΑ ΓΝΩΡΙΖΕΤΕ!!</vt:lpstr>
      <vt:lpstr>Πάμε να δούμε πώς βρίσκουμε αυτές τις πληροφορίες!!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Μέτρα εξοικονόμησης ηλεκτρικού ρεύματος</dc:title>
  <dc:creator>Marilyn Zannetou</dc:creator>
  <cp:lastModifiedBy>Myria Kappa</cp:lastModifiedBy>
  <cp:revision>49</cp:revision>
  <dcterms:created xsi:type="dcterms:W3CDTF">2015-09-29T11:18:18Z</dcterms:created>
  <dcterms:modified xsi:type="dcterms:W3CDTF">2020-05-12T09:37:01Z</dcterms:modified>
</cp:coreProperties>
</file>