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7" r:id="rId5"/>
    <p:sldId id="268" r:id="rId6"/>
    <p:sldId id="258" r:id="rId7"/>
    <p:sldId id="265" r:id="rId8"/>
    <p:sldId id="269" r:id="rId9"/>
    <p:sldId id="270" r:id="rId10"/>
    <p:sldId id="259" r:id="rId11"/>
    <p:sldId id="266" r:id="rId12"/>
    <p:sldId id="283" r:id="rId13"/>
    <p:sldId id="282" r:id="rId14"/>
    <p:sldId id="260" r:id="rId15"/>
    <p:sldId id="277" r:id="rId16"/>
    <p:sldId id="276" r:id="rId17"/>
    <p:sldId id="275" r:id="rId18"/>
    <p:sldId id="261" r:id="rId19"/>
    <p:sldId id="280" r:id="rId20"/>
    <p:sldId id="279" r:id="rId21"/>
    <p:sldId id="278" r:id="rId22"/>
    <p:sldId id="262" r:id="rId23"/>
    <p:sldId id="274" r:id="rId24"/>
    <p:sldId id="273" r:id="rId25"/>
    <p:sldId id="284" r:id="rId26"/>
    <p:sldId id="263" r:id="rId27"/>
    <p:sldId id="271" r:id="rId28"/>
    <p:sldId id="281" r:id="rId29"/>
    <p:sldId id="272" r:id="rId30"/>
    <p:sldId id="286" r:id="rId31"/>
    <p:sldId id="287" r:id="rId32"/>
    <p:sldId id="285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3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2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1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9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3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5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3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7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DEBD6-08D7-0648-977C-B27044F8E46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6C2BB-393B-0543-9C15-C1C5EAEB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4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hyperlink" Target="file:///\\localhost\slide8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Ηλεκτρισμός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42128"/>
          </a:xfrm>
        </p:spPr>
        <p:txBody>
          <a:bodyPr>
            <a:normAutofit/>
          </a:bodyPr>
          <a:lstStyle/>
          <a:p>
            <a:r>
              <a:rPr lang="el-GR" dirty="0" smtClean="0"/>
              <a:t>Ηλεκτρικές συσκευές</a:t>
            </a:r>
          </a:p>
          <a:p>
            <a:r>
              <a:rPr lang="el-GR" dirty="0" smtClean="0"/>
              <a:t>Εξοικονόμηση ηλεκτρισμού</a:t>
            </a:r>
          </a:p>
          <a:p>
            <a:r>
              <a:rPr lang="el-GR" dirty="0" smtClean="0"/>
              <a:t>Προστασία από τους κινδύνους της χρήσης ηλεκτρικών συσκευών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994131" y="5584081"/>
            <a:ext cx="1009443" cy="944247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2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Πού ΔΕΝ πρέπει ΠΟΤΕ να τοποθετήσουμε ένα ποτήρι γεμάτο υγρό;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377"/>
            <a:ext cx="8229600" cy="3916786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hlinkClick r:id="" action="ppaction://hlinkshowjump?jump=nextslide"/>
                <a:hlinkMouseOver r:id="rId2" action="ppaction://hlinksldjump"/>
              </a:rPr>
              <a:t>Α. Πάνω στο κομοδίνο του κρεβατιού μας</a:t>
            </a:r>
            <a:endParaRPr lang="el-GR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l-GR" dirty="0" smtClean="0">
                <a:hlinkClick r:id="rId3" action="ppaction://hlinksldjump"/>
                <a:hlinkMouseOver r:id="" action="ppaction://hlinkshowjump?jump=nextslide"/>
              </a:rPr>
              <a:t>Β. Πάνω στο τραπέζι της κουζίνας</a:t>
            </a:r>
            <a:endParaRPr lang="el-GR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hlinkClick r:id="rId4" action="ppaction://hlinksldjump"/>
              </a:rPr>
              <a:t>Γ. Κοντά σε ηλεκτρικές συσκευές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994131" y="5584081"/>
            <a:ext cx="1009443" cy="944247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400" dirty="0" smtClean="0"/>
              <a:t>Γ. Κοντά σε ηλεκτρικές συσκευές</a:t>
            </a:r>
            <a:endParaRPr lang="en-US" sz="4400" dirty="0"/>
          </a:p>
        </p:txBody>
      </p:sp>
      <p:pic>
        <p:nvPicPr>
          <p:cNvPr id="5" name="Picture 4" descr="nTEEbdzkc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3684" y="2927684"/>
            <a:ext cx="3930316" cy="3930316"/>
          </a:xfrm>
          <a:prstGeom prst="rect">
            <a:avLst/>
          </a:prstGeom>
        </p:spPr>
      </p:pic>
      <p:sp>
        <p:nvSpPr>
          <p:cNvPr id="6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2825" y="5478463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58963" y="5747405"/>
            <a:ext cx="455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Επόμενη ερώτηση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2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Α. Πάνω στο κομοδίνο του τραπεζιού μας</a:t>
            </a: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645234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400" dirty="0" smtClean="0"/>
              <a:t>Β. Πάνω στο τραπέζι της κουζίνας</a:t>
            </a:r>
            <a:endParaRPr lang="en-US" sz="4400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229100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5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πρέπει να κάνουμε προτού αγγίξουμε ηλεκτρικές συσκευές με βρεγμένα χέρια;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6458"/>
            <a:ext cx="8229600" cy="39697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>
                <a:hlinkClick r:id="rId2" action="ppaction://hlinksldjump"/>
              </a:rPr>
              <a:t>Α. Να σκουπίσουμε τα χέρια μας πολύ καλά με </a:t>
            </a:r>
          </a:p>
          <a:p>
            <a:pPr marL="0" indent="0">
              <a:buNone/>
            </a:pPr>
            <a:r>
              <a:rPr lang="el-GR" dirty="0" smtClean="0">
                <a:hlinkClick r:id="rId2" action="ppaction://hlinksldjump"/>
              </a:rPr>
              <a:t>μια πετσέτα</a:t>
            </a:r>
            <a:r>
              <a:rPr lang="el-G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l-GR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l-GR" dirty="0" smtClean="0">
                <a:hlinkClick r:id="rId3" action="ppaction://hlinksldjump"/>
              </a:rPr>
              <a:t>Β. Απολύτως τίποτα</a:t>
            </a:r>
            <a:r>
              <a:rPr lang="el-G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hlinkClick r:id="rId4" action="ppaction://hlinksldjump"/>
              </a:rPr>
              <a:t>Γ. Να σκουπίσουμε τα χέρια μας πάνω στα </a:t>
            </a:r>
          </a:p>
          <a:p>
            <a:pPr marL="0" indent="0">
              <a:buNone/>
            </a:pPr>
            <a:r>
              <a:rPr lang="el-GR" dirty="0" smtClean="0">
                <a:hlinkClick r:id="rId4" action="ppaction://hlinksldjump"/>
              </a:rPr>
              <a:t>μαλλιά μας</a:t>
            </a:r>
            <a:r>
              <a:rPr lang="el-GR" dirty="0">
                <a:solidFill>
                  <a:schemeClr val="accent1"/>
                </a:solidFill>
              </a:rPr>
              <a:t>.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0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000" dirty="0"/>
              <a:t>Α. Να σκουπίσουμε τα χέρια μας πολύ </a:t>
            </a:r>
            <a:r>
              <a:rPr lang="el-GR" sz="4000" dirty="0" smtClean="0"/>
              <a:t>	καλά </a:t>
            </a:r>
            <a:r>
              <a:rPr lang="el-GR" sz="4000" dirty="0"/>
              <a:t>με </a:t>
            </a:r>
            <a:r>
              <a:rPr lang="el-GR" sz="4000" dirty="0" smtClean="0"/>
              <a:t>μια πετσέτα.</a:t>
            </a:r>
            <a:endParaRPr lang="el-GR" sz="4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nTEEbdzkc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6375" y="3143250"/>
            <a:ext cx="3714750" cy="3714750"/>
          </a:xfrm>
          <a:prstGeom prst="rect">
            <a:avLst/>
          </a:prstGeom>
        </p:spPr>
      </p:pic>
      <p:sp>
        <p:nvSpPr>
          <p:cNvPr id="7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23950" y="5734050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58963" y="5747405"/>
            <a:ext cx="455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Επόμενη ερώτηση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0412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800" dirty="0"/>
              <a:t>Β. Απολύτως </a:t>
            </a:r>
            <a:r>
              <a:rPr lang="el-GR" sz="4800" dirty="0" smtClean="0"/>
              <a:t>τίποτα.</a:t>
            </a:r>
            <a:endParaRPr lang="el-GR" sz="48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229100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400" dirty="0"/>
              <a:t>Γ. Να σκουπίσουμε τα χέρια </a:t>
            </a:r>
            <a:r>
              <a:rPr lang="el-GR" sz="4400" dirty="0" smtClean="0"/>
              <a:t>μας</a:t>
            </a:r>
          </a:p>
          <a:p>
            <a:pPr marL="0" indent="0">
              <a:buNone/>
            </a:pPr>
            <a:r>
              <a:rPr lang="el-GR" sz="4400" dirty="0"/>
              <a:t> </a:t>
            </a:r>
            <a:r>
              <a:rPr lang="el-GR" sz="4400" dirty="0" smtClean="0"/>
              <a:t>   πάνω </a:t>
            </a:r>
            <a:r>
              <a:rPr lang="el-GR" sz="4400" dirty="0"/>
              <a:t>στα </a:t>
            </a:r>
            <a:r>
              <a:rPr lang="el-GR" sz="4400" dirty="0" smtClean="0"/>
              <a:t>μαλλιά μας.</a:t>
            </a:r>
            <a:endParaRPr lang="el-GR" sz="4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229100"/>
            <a:ext cx="3810000" cy="2628900"/>
          </a:xfrm>
          <a:prstGeom prst="rect">
            <a:avLst/>
          </a:prstGeom>
        </p:spPr>
      </p:pic>
      <p:sp>
        <p:nvSpPr>
          <p:cNvPr id="5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609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Πού πρέπει να βρίσκονται τα καλώδια των ηλεκτρικών συσκευών, όταν αυτές δεν λειτουργούν;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8552"/>
            <a:ext cx="8229600" cy="4317611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hlinkClick r:id="rId2" action="ppaction://hlinksldjump"/>
              </a:rPr>
              <a:t>Α. Να συγυρίζονται πάνω σε ένα ράφι</a:t>
            </a:r>
            <a:r>
              <a:rPr lang="el-GR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hlinkClick r:id="rId3" action="ppaction://hlinksldjump"/>
              </a:rPr>
              <a:t>Β. Να αφήνονται στο πάτωμα</a:t>
            </a:r>
            <a:r>
              <a:rPr lang="el-GR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hlinkClick r:id="rId4" action="ppaction://hlinksldjump"/>
              </a:rPr>
              <a:t>Γ. Να τυλίγονται γύρω από την ηλεκτρική </a:t>
            </a:r>
          </a:p>
          <a:p>
            <a:pPr marL="0" indent="0">
              <a:buNone/>
            </a:pPr>
            <a:r>
              <a:rPr lang="el-GR" dirty="0">
                <a:hlinkClick r:id="rId4" action="ppaction://hlinksldjump"/>
              </a:rPr>
              <a:t>σ</a:t>
            </a:r>
            <a:r>
              <a:rPr lang="el-GR" dirty="0" smtClean="0">
                <a:hlinkClick r:id="rId4" action="ppaction://hlinksldjump"/>
              </a:rPr>
              <a:t>υσκευή</a:t>
            </a:r>
            <a:r>
              <a:rPr lang="el-GR" dirty="0" smtClean="0">
                <a:solidFill>
                  <a:schemeClr val="accent1"/>
                </a:solidFill>
              </a:rPr>
              <a:t>.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Α. Να συγυρίζονται πάνω σε ένα </a:t>
            </a:r>
            <a:r>
              <a:rPr lang="el-GR" sz="4000" dirty="0" smtClean="0"/>
              <a:t>ράφι.</a:t>
            </a:r>
            <a:endParaRPr lang="el-GR" sz="4000" dirty="0"/>
          </a:p>
          <a:p>
            <a:endParaRPr lang="en-US" sz="4000" dirty="0"/>
          </a:p>
        </p:txBody>
      </p:sp>
      <p:pic>
        <p:nvPicPr>
          <p:cNvPr id="4" name="Picture 3" descr="nTEEbdzkc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6420" y="2700420"/>
            <a:ext cx="4157579" cy="4157579"/>
          </a:xfrm>
          <a:prstGeom prst="rect">
            <a:avLst/>
          </a:prstGeom>
        </p:spPr>
      </p:pic>
      <p:sp>
        <p:nvSpPr>
          <p:cNvPr id="5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96950" y="5734050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58963" y="5747405"/>
            <a:ext cx="455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Επόμενη ερώτηση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674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Ποιος από τους πιο κάτω είναι ένας επικίνδυνος συνδυασμός;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l-GR" dirty="0" smtClean="0">
                <a:solidFill>
                  <a:schemeClr val="accent1"/>
                </a:solidFill>
                <a:hlinkClick r:id="rId2" action="ppaction://hlinksldjump"/>
              </a:rPr>
              <a:t>Οδοντόβουρτσα και οδοντόκρεμα</a:t>
            </a:r>
            <a:endParaRPr lang="el-GR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hlinkClick r:id="rId3" action="ppaction://hlinksldjump"/>
              </a:rPr>
              <a:t>B. </a:t>
            </a:r>
            <a:r>
              <a:rPr lang="el-GR" dirty="0" smtClean="0">
                <a:hlinkClick r:id="rId3" action="ppaction://hlinksldjump"/>
              </a:rPr>
              <a:t>Νερό και ηλεκτρικό ρεύμα</a:t>
            </a:r>
            <a:endParaRPr lang="el-GR" dirty="0" smtClean="0"/>
          </a:p>
          <a:p>
            <a:pPr marL="0" indent="0">
              <a:buNone/>
            </a:pPr>
            <a:endParaRPr lang="el-G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dirty="0" smtClean="0">
                <a:hlinkClick r:id="rId4" action="ppaction://hlinksldjump"/>
              </a:rPr>
              <a:t>Γ. Παπούτσια και ηλεκτρικό ρεύμα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86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400" dirty="0"/>
              <a:t>Β. Να αφήνονται στο </a:t>
            </a:r>
            <a:r>
              <a:rPr lang="el-GR" sz="4400" dirty="0" smtClean="0"/>
              <a:t>πάτωμα.</a:t>
            </a:r>
            <a:endParaRPr lang="el-GR" sz="4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845761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Γ. </a:t>
            </a:r>
            <a:r>
              <a:rPr lang="el-GR" sz="4000" dirty="0"/>
              <a:t>Να τυλίγονται γύρω από την </a:t>
            </a:r>
            <a:endParaRPr lang="el-GR" sz="4000" dirty="0" smtClean="0"/>
          </a:p>
          <a:p>
            <a:pPr marL="0" indent="0">
              <a:buNone/>
            </a:pPr>
            <a:r>
              <a:rPr lang="el-GR" sz="4000" dirty="0"/>
              <a:t>	</a:t>
            </a:r>
            <a:r>
              <a:rPr lang="el-GR" sz="4000" dirty="0" smtClean="0"/>
              <a:t>ηλεκτρική συσκευή.</a:t>
            </a:r>
            <a:endParaRPr lang="el-GR" sz="4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229100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3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πρέπει να κάνεις, εάν ο λαμπτήρας του υπνοδωματίου σου δεν ανάβει;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0620"/>
            <a:ext cx="8229600" cy="407554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hlinkClick r:id="rId2" action="ppaction://hlinksldjump"/>
              </a:rPr>
              <a:t>Α. Να βάλεις προσεχτικά μια καρέκλα και να </a:t>
            </a:r>
          </a:p>
          <a:p>
            <a:pPr marL="0" indent="0">
              <a:buNone/>
            </a:pPr>
            <a:r>
              <a:rPr lang="el-GR" dirty="0" smtClean="0">
                <a:hlinkClick r:id="rId2" action="ppaction://hlinksldjump"/>
              </a:rPr>
              <a:t>προσπαθήσεις να τον βγάλεις για να βάλεις έναν καινούριο</a:t>
            </a:r>
            <a:r>
              <a:rPr lang="el-GR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el-GR" dirty="0" smtClean="0">
                <a:hlinkClick r:id="rId3" action="ppaction://hlinksldjump"/>
              </a:rPr>
              <a:t>Β. Να φωνάξεις κάποιον ενήλικα για να σε </a:t>
            </a:r>
            <a:r>
              <a:rPr lang="el-GR" dirty="0">
                <a:hlinkClick r:id="rId3" action="ppaction://hlinksldjump"/>
              </a:rPr>
              <a:t> </a:t>
            </a:r>
            <a:r>
              <a:rPr lang="el-GR" dirty="0" smtClean="0">
                <a:hlinkClick r:id="rId3" action="ppaction://hlinksldjump"/>
              </a:rPr>
              <a:t>     </a:t>
            </a:r>
          </a:p>
          <a:p>
            <a:pPr marL="0" indent="0">
              <a:buNone/>
            </a:pPr>
            <a:r>
              <a:rPr lang="el-GR" dirty="0" smtClean="0">
                <a:hlinkClick r:id="rId3" action="ppaction://hlinksldjump"/>
              </a:rPr>
              <a:t>βοηθήσει να τον αλλάξεις</a:t>
            </a:r>
            <a:r>
              <a:rPr lang="el-GR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el-GR" dirty="0" smtClean="0">
                <a:hlinkClick r:id="rId4" action="ppaction://hlinksldjump"/>
              </a:rPr>
              <a:t>Γ. Να τον σπάσεις και να τον πετάξεις στα </a:t>
            </a:r>
            <a:r>
              <a:rPr lang="el-GR" dirty="0">
                <a:hlinkClick r:id="rId4" action="ppaction://hlinksldjump"/>
              </a:rPr>
              <a:t> </a:t>
            </a:r>
            <a:r>
              <a:rPr lang="el-GR" dirty="0" smtClean="0">
                <a:hlinkClick r:id="rId4" action="ppaction://hlinksldjump"/>
              </a:rPr>
              <a:t>   </a:t>
            </a:r>
          </a:p>
          <a:p>
            <a:pPr marL="0" indent="0">
              <a:buNone/>
            </a:pPr>
            <a:r>
              <a:rPr lang="el-GR" dirty="0">
                <a:hlinkClick r:id="rId4" action="ppaction://hlinksldjump"/>
              </a:rPr>
              <a:t>σ</a:t>
            </a:r>
            <a:r>
              <a:rPr lang="el-GR" dirty="0" smtClean="0">
                <a:hlinkClick r:id="rId4" action="ppaction://hlinksldjump"/>
              </a:rPr>
              <a:t>κουπίδια</a:t>
            </a:r>
            <a:r>
              <a:rPr lang="el-GR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28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Α. Να βάλεις προσεχτικά μια καρέκλα και να </a:t>
            </a:r>
          </a:p>
          <a:p>
            <a:pPr marL="0" indent="0">
              <a:buNone/>
            </a:pPr>
            <a:r>
              <a:rPr lang="el-GR" dirty="0"/>
              <a:t>	προσπαθήσεις να τον βγάλεις για να βάλεις 	</a:t>
            </a:r>
            <a:r>
              <a:rPr lang="el-GR" dirty="0" smtClean="0"/>
              <a:t>έναν καινούριο.</a:t>
            </a: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885866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1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Β. Να φωνάξεις </a:t>
            </a:r>
            <a:r>
              <a:rPr lang="el-GR" dirty="0" smtClean="0"/>
              <a:t>κάποιον ενήλικα, </a:t>
            </a:r>
            <a:r>
              <a:rPr lang="el-GR" dirty="0"/>
              <a:t>για να σε       </a:t>
            </a:r>
          </a:p>
          <a:p>
            <a:pPr marL="0" indent="0">
              <a:buNone/>
            </a:pPr>
            <a:r>
              <a:rPr lang="el-GR" dirty="0"/>
              <a:t>    βοηθήσει να τον </a:t>
            </a:r>
            <a:r>
              <a:rPr lang="el-GR" dirty="0" smtClean="0"/>
              <a:t>αλλάξεις.</a:t>
            </a: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nTEEbdzkc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9262" y="2513262"/>
            <a:ext cx="4344737" cy="4344737"/>
          </a:xfrm>
          <a:prstGeom prst="rect">
            <a:avLst/>
          </a:prstGeom>
        </p:spPr>
      </p:pic>
      <p:sp>
        <p:nvSpPr>
          <p:cNvPr id="6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60450" y="5734050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58963" y="5747405"/>
            <a:ext cx="455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Επόμενη ερώτηση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714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Γ. </a:t>
            </a:r>
            <a:r>
              <a:rPr lang="el-GR" sz="4000" dirty="0"/>
              <a:t>Να τον σπάσεις και να τον πετάξεις </a:t>
            </a:r>
            <a:r>
              <a:rPr lang="el-GR" sz="4000" dirty="0" smtClean="0"/>
              <a:t> </a:t>
            </a:r>
          </a:p>
          <a:p>
            <a:pPr marL="0" indent="0">
              <a:buNone/>
            </a:pPr>
            <a:r>
              <a:rPr lang="el-GR" sz="4000" dirty="0"/>
              <a:t> </a:t>
            </a:r>
            <a:r>
              <a:rPr lang="el-GR" sz="4000" dirty="0" smtClean="0"/>
              <a:t>  στα σκουπίδια.</a:t>
            </a:r>
            <a:endParaRPr lang="en-US" sz="4000" dirty="0"/>
          </a:p>
          <a:p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073024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7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Θέλεις να χρησιμοποιήσεις μια ηλεκτρική συσκευή και πρέπει βάλεις το ρευματολήπτη στο ρευματοδότη...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9999"/>
            <a:ext cx="8229600" cy="4590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>
                <a:hlinkClick r:id="rId2" action="ppaction://hlinksldjump"/>
              </a:rPr>
              <a:t>Α. Ζητάς τη βοήθεια κάποιου ενήλικα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>
                <a:hlinkClick r:id="rId3" action="ppaction://hlinksldjump"/>
              </a:rPr>
              <a:t>Β. Δεν χρησιμοποιείς τον ηλεκτρονικό  </a:t>
            </a:r>
          </a:p>
          <a:p>
            <a:pPr marL="0" indent="0">
              <a:buNone/>
            </a:pPr>
            <a:r>
              <a:rPr lang="el-GR" dirty="0">
                <a:hlinkClick r:id="rId3" action="ppaction://hlinksldjump"/>
              </a:rPr>
              <a:t>υ</a:t>
            </a:r>
            <a:r>
              <a:rPr lang="el-GR" dirty="0" smtClean="0">
                <a:hlinkClick r:id="rId3" action="ppaction://hlinksldjump"/>
              </a:rPr>
              <a:t>πολογιστή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hlinkClick r:id="rId4" action="ppaction://hlinksldjump"/>
              </a:rPr>
              <a:t>Γ. Σπρώχνεις με όλη τη δύναμη το ρευματολήπτη προς το ρευματοδότη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2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000" dirty="0"/>
              <a:t>Α. Ζητάς τη βοήθεια κάποιου </a:t>
            </a:r>
            <a:r>
              <a:rPr lang="el-GR" sz="4000" dirty="0" smtClean="0"/>
              <a:t>ενήλικα.</a:t>
            </a:r>
            <a:endParaRPr lang="el-GR" sz="4000" dirty="0"/>
          </a:p>
          <a:p>
            <a:endParaRPr lang="en-US" dirty="0"/>
          </a:p>
        </p:txBody>
      </p:sp>
      <p:pic>
        <p:nvPicPr>
          <p:cNvPr id="4" name="Picture 3" descr="nTEEbdzkc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6421" y="2700421"/>
            <a:ext cx="4157578" cy="41575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58963" y="5747405"/>
            <a:ext cx="455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Επόμενη ερώτηση</a:t>
            </a:r>
            <a:endParaRPr lang="en-US" sz="2800" dirty="0"/>
          </a:p>
        </p:txBody>
      </p:sp>
      <p:sp>
        <p:nvSpPr>
          <p:cNvPr id="6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65200" y="5732463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1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000" dirty="0"/>
              <a:t>Β. Δεν χρησιμοποιείς τον ηλεκτρονικό  </a:t>
            </a:r>
          </a:p>
          <a:p>
            <a:pPr marL="0" indent="0">
              <a:buNone/>
            </a:pPr>
            <a:r>
              <a:rPr lang="el-GR" sz="4000" dirty="0"/>
              <a:t>    </a:t>
            </a:r>
            <a:r>
              <a:rPr lang="el-GR" sz="4000" dirty="0" smtClean="0"/>
              <a:t>υπολογιστή.</a:t>
            </a:r>
            <a:endParaRPr lang="el-GR" sz="4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229100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2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000" dirty="0"/>
              <a:t>Γ. Σπρώχνεις με όλη τη δύναμη το ρευματολήπτη προς </a:t>
            </a:r>
            <a:r>
              <a:rPr lang="el-GR" sz="4000" dirty="0" smtClean="0"/>
              <a:t>τον ρευματοδότη.</a:t>
            </a:r>
            <a:endParaRPr lang="en-US" sz="4000" dirty="0"/>
          </a:p>
          <a:p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229100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7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Ποιος από τους πιο κάτω είναι ένας επικίνδυνος </a:t>
            </a:r>
            <a:r>
              <a:rPr lang="el-GR" dirty="0" smtClean="0"/>
              <a:t>συνδυασμός;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0300"/>
          </a:xfrm>
        </p:spPr>
        <p:txBody>
          <a:bodyPr/>
          <a:lstStyle/>
          <a:p>
            <a:pPr marL="0" indent="0">
              <a:buNone/>
            </a:pPr>
            <a:r>
              <a:rPr lang="el-GR" sz="4400" dirty="0" smtClean="0"/>
              <a:t>Β. Νερό </a:t>
            </a:r>
            <a:r>
              <a:rPr lang="el-GR" sz="4400" dirty="0"/>
              <a:t>και ηλεκτρικό </a:t>
            </a:r>
            <a:r>
              <a:rPr lang="el-GR" sz="4400" dirty="0" smtClean="0"/>
              <a:t>ρεύμα</a:t>
            </a:r>
            <a:endParaRPr lang="el-GR" sz="4400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nTEEbdzkc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5730" y="2719730"/>
            <a:ext cx="4138269" cy="4138269"/>
          </a:xfrm>
          <a:prstGeom prst="rect">
            <a:avLst/>
          </a:prstGeom>
        </p:spPr>
      </p:pic>
      <p:sp>
        <p:nvSpPr>
          <p:cNvPr id="6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82700" y="5622925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58963" y="5747405"/>
            <a:ext cx="455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Επόμενη ερώτηση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817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651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 Γιώργος ζεσταίνεται. Τι μπορεί να κάνει από τα πιο κάτω για να εξοικονομήσει ηλεκτρικό ρεύμα;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6750"/>
            <a:ext cx="8229600" cy="41894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hlinkClick r:id="rId2" action="ppaction://hlinksldjump"/>
              </a:rPr>
              <a:t>Α. Να μην κάνει τίποτε.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hlinkClick r:id="rId3" action="ppaction://hlinksldjump"/>
              </a:rPr>
              <a:t>Β. Να χρησιμοποιήσει το σύστημα κλιματισμού</a:t>
            </a:r>
            <a:r>
              <a:rPr lang="el-GR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>
                <a:hlinkClick r:id="rId4" action="ppaction://hlinksldjump"/>
              </a:rPr>
              <a:t>Γ. Να χρησιμοποιήσει τον ανεμιστήρα που υπάρχει στο δωμάτιο. 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2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 smtClean="0"/>
              <a:t>Α. Να μην κάνει τίποτε. </a:t>
            </a:r>
            <a:endParaRPr lang="en-US" sz="4000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606800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3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 smtClean="0"/>
              <a:t>Β. Να χρησιμοποιήσει τα συστήματα κλιματισμού. </a:t>
            </a:r>
            <a:endParaRPr lang="el-GR" sz="4000" dirty="0"/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924300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 smtClean="0"/>
              <a:t>Γ. Να χρησιμοποιήσει τον ανεμιστήρα που υπάρχει στο δωμάτιο.  </a:t>
            </a:r>
            <a:endParaRPr lang="en-US" sz="4000" dirty="0"/>
          </a:p>
        </p:txBody>
      </p:sp>
      <p:pic>
        <p:nvPicPr>
          <p:cNvPr id="4" name="Picture 3" descr="nTEEbdzkc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00" y="3175000"/>
            <a:ext cx="3683000" cy="3683000"/>
          </a:xfrm>
          <a:prstGeom prst="rect">
            <a:avLst/>
          </a:prstGeom>
        </p:spPr>
      </p:pic>
      <p:sp>
        <p:nvSpPr>
          <p:cNvPr id="5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92200" y="5734050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58963" y="5747405"/>
            <a:ext cx="455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Επόμενη ερώτηση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350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Έξω είναι δροσερά και μέσα στο σπίτι αισθάνεστε να ζεσταίνεστε. Τι κάνετε;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Ανάβετε το σύστημα κλιματισμού.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Β.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 smtClean="0">
                <a:hlinkClick r:id="rId3" action="ppaction://hlinksldjump"/>
              </a:rPr>
              <a:t>Ανοίγετε τα παράθυρα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pPr marL="357188" indent="-357188">
              <a:buNone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hlinkClick r:id="rId4" action="ppaction://hlinksldjump"/>
              </a:rPr>
              <a:t>Γ. </a:t>
            </a:r>
            <a:r>
              <a:rPr lang="el-GR" dirty="0" smtClean="0">
                <a:hlinkClick r:id="rId4" action="ppaction://hlinksldjump"/>
              </a:rPr>
              <a:t>Ανάβετε το σύστημα κλιματισμού και  ανοίγετε και τα παράθυρα. </a:t>
            </a:r>
            <a:r>
              <a:rPr lang="en-US" sz="4000" dirty="0">
                <a:hlinkClick r:id="rId4" action="ppaction://hlinksldjump"/>
              </a:rPr>
              <a:t>	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2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Α. Ανάβετε το σύστημα κλιματισμού.</a:t>
            </a: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797300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3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Β. Ανοίγετε τα παράθυρα. </a:t>
            </a:r>
            <a:endParaRPr lang="en-US" dirty="0"/>
          </a:p>
        </p:txBody>
      </p:sp>
      <p:pic>
        <p:nvPicPr>
          <p:cNvPr id="4" name="Picture 3" descr="nTEEbdzkc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4250" y="2508250"/>
            <a:ext cx="4349750" cy="4349750"/>
          </a:xfrm>
          <a:prstGeom prst="rect">
            <a:avLst/>
          </a:prstGeom>
        </p:spPr>
      </p:pic>
      <p:sp>
        <p:nvSpPr>
          <p:cNvPr id="5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65200" y="5732463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58963" y="5747405"/>
            <a:ext cx="1890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486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Γ. Ανάβετε το σύστημα κλιματισμού και ανοίγετε και τα παράθυρα. </a:t>
            </a:r>
            <a:endParaRPr lang="en-US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876675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9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A. </a:t>
            </a:r>
            <a:r>
              <a:rPr lang="el-GR" sz="4000" dirty="0" smtClean="0"/>
              <a:t>Οδοντόβουρτσα και οδοντόκρεμα.</a:t>
            </a:r>
            <a:endParaRPr lang="en-US" sz="4000" dirty="0"/>
          </a:p>
        </p:txBody>
      </p:sp>
      <p:pic>
        <p:nvPicPr>
          <p:cNvPr id="5" name="Picture 4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6800" y="3581400"/>
            <a:ext cx="3810000" cy="2628900"/>
          </a:xfrm>
          <a:prstGeom prst="rect">
            <a:avLst/>
          </a:prstGeom>
        </p:spPr>
      </p:pic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547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400" dirty="0" smtClean="0"/>
              <a:t>Γ. Παπούτσια και ηλεκτρικό ρεύμα</a:t>
            </a:r>
            <a:endParaRPr lang="en-US" sz="4400" dirty="0"/>
          </a:p>
        </p:txBody>
      </p:sp>
      <p:pic>
        <p:nvPicPr>
          <p:cNvPr id="5" name="Picture 4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139866"/>
            <a:ext cx="3810000" cy="2628900"/>
          </a:xfrm>
          <a:prstGeom prst="rect">
            <a:avLst/>
          </a:prstGeom>
        </p:spPr>
      </p:pic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408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Ποιο αντικείμενο δεν πρέπει να πάρουμε ποτέ μαζί μας στο μπάνιο;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chemeClr val="accent1"/>
                </a:solidFill>
              </a:rPr>
              <a:t>Α. </a:t>
            </a:r>
            <a:r>
              <a:rPr lang="el-GR" dirty="0" smtClean="0">
                <a:hlinkClick r:id="rId2" action="ppaction://hlinkfile"/>
                <a:hlinkMouseOver r:id="rId3" action="ppaction://hlinksldjump"/>
              </a:rPr>
              <a:t>Τα λαστιχένια μας παιχνίδια </a:t>
            </a:r>
            <a:endParaRPr lang="el-G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accent1"/>
                </a:solidFill>
              </a:rPr>
              <a:t>Β</a:t>
            </a:r>
            <a:r>
              <a:rPr lang="el-GR" dirty="0" smtClean="0"/>
              <a:t>. </a:t>
            </a:r>
            <a:r>
              <a:rPr lang="el-GR" dirty="0" smtClean="0">
                <a:hlinkClick r:id="rId4" action="ppaction://hlinksldjump"/>
              </a:rPr>
              <a:t>Τις εφημερίδες και τα περιοδικά μας</a:t>
            </a:r>
            <a:endParaRPr lang="el-G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accent1"/>
                </a:solidFill>
              </a:rPr>
              <a:t>Γ. </a:t>
            </a:r>
            <a:r>
              <a:rPr lang="el-GR" dirty="0" smtClean="0">
                <a:hlinkClick r:id="rId5" action="ppaction://hlinksldjump"/>
              </a:rPr>
              <a:t>Τον στεγνωτήρα μαλλιών μας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0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6591"/>
            <a:ext cx="8229600" cy="1143000"/>
          </a:xfrm>
        </p:spPr>
        <p:txBody>
          <a:bodyPr/>
          <a:lstStyle/>
          <a:p>
            <a:r>
              <a:rPr lang="el-GR" dirty="0"/>
              <a:t>Γ. </a:t>
            </a:r>
            <a:r>
              <a:rPr lang="el-GR" dirty="0" smtClean="0"/>
              <a:t>Τον </a:t>
            </a:r>
            <a:r>
              <a:rPr lang="el-GR" dirty="0"/>
              <a:t>στεγνωτήρα μαλλιών </a:t>
            </a:r>
            <a:r>
              <a:rPr lang="el-GR" dirty="0" smtClean="0"/>
              <a:t>μας</a:t>
            </a:r>
            <a:endParaRPr lang="en-US" dirty="0"/>
          </a:p>
        </p:txBody>
      </p:sp>
      <p:pic>
        <p:nvPicPr>
          <p:cNvPr id="8" name="Content Placeholder 7" descr="nTEEbdzkc.gif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0915" r="-40915"/>
          <a:stretch>
            <a:fillRect/>
          </a:stretch>
        </p:blipFill>
        <p:spPr>
          <a:xfrm>
            <a:off x="3169254" y="3051068"/>
            <a:ext cx="6470082" cy="3558296"/>
          </a:xfrm>
        </p:spPr>
      </p:pic>
      <p:sp>
        <p:nvSpPr>
          <p:cNvPr id="5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08075" y="5622925"/>
            <a:ext cx="576263" cy="647700"/>
          </a:xfrm>
          <a:prstGeom prst="actionButtonForwardNex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58963" y="5747405"/>
            <a:ext cx="455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Μπράβο!!! Επόμενη ερώτηση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196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A. </a:t>
            </a:r>
            <a:r>
              <a:rPr lang="el-GR" sz="4400" dirty="0" smtClean="0"/>
              <a:t>Τα λαστιχένια μας παιχνίδια</a:t>
            </a:r>
            <a:endParaRPr lang="en-US" sz="4400" dirty="0"/>
          </a:p>
        </p:txBody>
      </p:sp>
      <p:pic>
        <p:nvPicPr>
          <p:cNvPr id="4" name="Picture 3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4059655"/>
            <a:ext cx="3810000" cy="2628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6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2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B. </a:t>
            </a:r>
            <a:r>
              <a:rPr lang="el-GR" sz="3600" dirty="0" smtClean="0"/>
              <a:t>Τις εφημερίδες και τα περιοδικά μας</a:t>
            </a:r>
            <a:endParaRPr lang="en-US" sz="3600" dirty="0"/>
          </a:p>
        </p:txBody>
      </p:sp>
      <p:pic>
        <p:nvPicPr>
          <p:cNvPr id="5" name="Picture 4" descr="KijGeKziq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752182"/>
            <a:ext cx="3810000" cy="2628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54250" y="5873750"/>
            <a:ext cx="284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Δοκίμασε ξανά!</a:t>
            </a:r>
            <a:endParaRPr lang="en-US" sz="2800" dirty="0"/>
          </a:p>
        </p:txBody>
      </p:sp>
      <p:sp>
        <p:nvSpPr>
          <p:cNvPr id="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6988" y="5562600"/>
            <a:ext cx="720725" cy="647700"/>
          </a:xfrm>
          <a:prstGeom prst="actionButtonReturn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4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721</Words>
  <Application>Microsoft Office PowerPoint</Application>
  <PresentationFormat>On-screen Show (4:3)</PresentationFormat>
  <Paragraphs>127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 Ηλεκτρισμός</vt:lpstr>
      <vt:lpstr>Ποιος από τους πιο κάτω είναι ένας επικίνδυνος συνδυασμός;</vt:lpstr>
      <vt:lpstr>Ποιος από τους πιο κάτω είναι ένας επικίνδυνος συνδυασμός;</vt:lpstr>
      <vt:lpstr>PowerPoint Presentation</vt:lpstr>
      <vt:lpstr>PowerPoint Presentation</vt:lpstr>
      <vt:lpstr>Ποιο αντικείμενο δεν πρέπει να πάρουμε ποτέ μαζί μας στο μπάνιο;</vt:lpstr>
      <vt:lpstr>Γ. Τον στεγνωτήρα μαλλιών μας</vt:lpstr>
      <vt:lpstr>PowerPoint Presentation</vt:lpstr>
      <vt:lpstr>PowerPoint Presentation</vt:lpstr>
      <vt:lpstr>Πού ΔΕΝ πρέπει ΠΟΤΕ να τοποθετήσουμε ένα ποτήρι γεμάτο υγρό;</vt:lpstr>
      <vt:lpstr>PowerPoint Presentation</vt:lpstr>
      <vt:lpstr>PowerPoint Presentation</vt:lpstr>
      <vt:lpstr>PowerPoint Presentation</vt:lpstr>
      <vt:lpstr>Τι πρέπει να κάνουμε προτού αγγίξουμε ηλεκτρικές συσκευές με βρεγμένα χέρια;</vt:lpstr>
      <vt:lpstr>PowerPoint Presentation</vt:lpstr>
      <vt:lpstr>PowerPoint Presentation</vt:lpstr>
      <vt:lpstr>PowerPoint Presentation</vt:lpstr>
      <vt:lpstr>Πού πρέπει να βρίσκονται τα καλώδια των ηλεκτρικών συσκευών, όταν αυτές δεν λειτουργούν;</vt:lpstr>
      <vt:lpstr>PowerPoint Presentation</vt:lpstr>
      <vt:lpstr>PowerPoint Presentation</vt:lpstr>
      <vt:lpstr>PowerPoint Presentation</vt:lpstr>
      <vt:lpstr>Τι πρέπει να κάνεις, εάν ο λαμπτήρας του υπνοδωματίου σου δεν ανάβει;</vt:lpstr>
      <vt:lpstr>PowerPoint Presentation</vt:lpstr>
      <vt:lpstr>PowerPoint Presentation</vt:lpstr>
      <vt:lpstr>PowerPoint Presentation</vt:lpstr>
      <vt:lpstr>Θέλεις να χρησιμοποιήσεις μια ηλεκτρική συσκευή και πρέπει βάλεις το ρευματολήπτη στο ρευματοδότη...</vt:lpstr>
      <vt:lpstr>PowerPoint Presentation</vt:lpstr>
      <vt:lpstr>PowerPoint Presentation</vt:lpstr>
      <vt:lpstr>PowerPoint Presentation</vt:lpstr>
      <vt:lpstr>    Ο Γιώργος ζεσταίνεται. Τι μπορεί να κάνει από τα πιο κάτω για να εξοικονομήσει ηλεκτρικό ρεύμα;</vt:lpstr>
      <vt:lpstr>PowerPoint Presentation</vt:lpstr>
      <vt:lpstr>PowerPoint Presentation</vt:lpstr>
      <vt:lpstr>PowerPoint Presentation</vt:lpstr>
      <vt:lpstr>Έξω είναι δροσερά και μέσα στο σπίτι αισθάνεστε να ζεσταίνεστε. Τι κάνετε;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Αξιολόγηση στον ηλεκτρισμό- ηλεκτρικές συσκευές- κίνδυνοι- τρόποι εξοικονόμησης ρεύματος</dc:title>
  <dc:creator>Marilyn Zannetou</dc:creator>
  <cp:lastModifiedBy>Windows User</cp:lastModifiedBy>
  <cp:revision>48</cp:revision>
  <dcterms:created xsi:type="dcterms:W3CDTF">2015-09-22T10:16:14Z</dcterms:created>
  <dcterms:modified xsi:type="dcterms:W3CDTF">2020-04-29T06:21:32Z</dcterms:modified>
</cp:coreProperties>
</file>